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76" r:id="rId6"/>
    <p:sldId id="260" r:id="rId7"/>
    <p:sldId id="261" r:id="rId8"/>
    <p:sldId id="263" r:id="rId9"/>
    <p:sldId id="262" r:id="rId10"/>
    <p:sldId id="264" r:id="rId11"/>
    <p:sldId id="265" r:id="rId12"/>
    <p:sldId id="266" r:id="rId13"/>
    <p:sldId id="267" r:id="rId14"/>
    <p:sldId id="277" r:id="rId15"/>
    <p:sldId id="278" r:id="rId16"/>
    <p:sldId id="268" r:id="rId17"/>
    <p:sldId id="279" r:id="rId18"/>
    <p:sldId id="280" r:id="rId19"/>
    <p:sldId id="269" r:id="rId20"/>
    <p:sldId id="270" r:id="rId21"/>
    <p:sldId id="281" r:id="rId22"/>
    <p:sldId id="271" r:id="rId23"/>
    <p:sldId id="272" r:id="rId24"/>
    <p:sldId id="282" r:id="rId25"/>
    <p:sldId id="283" r:id="rId26"/>
    <p:sldId id="289" r:id="rId27"/>
    <p:sldId id="284" r:id="rId28"/>
    <p:sldId id="290" r:id="rId29"/>
    <p:sldId id="291" r:id="rId30"/>
    <p:sldId id="288" r:id="rId31"/>
    <p:sldId id="292" r:id="rId32"/>
    <p:sldId id="293" r:id="rId33"/>
    <p:sldId id="294" r:id="rId34"/>
    <p:sldId id="274" r:id="rId35"/>
    <p:sldId id="273"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Lobster" panose="020B0604020202020204" charset="0"/>
      <p:regular r:id="rId42"/>
    </p:embeddedFont>
    <p:embeddedFont>
      <p:font typeface="Arial Rounded MT Bold" panose="020F0704030504030204" pitchFamily="34" charset="0"/>
      <p:regular r:id="rId43"/>
    </p:embeddedFont>
    <p:embeddedFont>
      <p:font typeface="Georgia" panose="02040502050405020303" pitchFamily="18" charset="0"/>
      <p:regular r:id="rId44"/>
      <p:bold r:id="rId45"/>
      <p:italic r:id="rId46"/>
      <p:boldItalic r:id="rId47"/>
    </p:embeddedFont>
    <p:embeddedFont>
      <p:font typeface="Nunito"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597462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34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1abaa11aad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1abaa11aad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70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baa11aad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1abaa11aad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354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1abaa11aa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1abaa11aa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187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1abaa11aad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1abaa11aad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15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1abaa11aad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1abaa11aad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09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1abaa11aad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1abaa11aad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090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1abaa11aad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1abaa11aad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662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1abaa11aad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1abaa11aad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113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1abaa11aad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1abaa11aad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81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1abaa11aad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1abaa11aad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156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1abaa11a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1abaa11a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080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1abaa11aad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1abaa11aa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886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1abaa11aad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1abaa11aa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521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1abaa11aa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abaa11aa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071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1abaa11aad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1abaa11aa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386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1abaa11aa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abaa11aa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54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1abaa11aa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abaa11aa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559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1abaa11aa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abaa11aa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196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1abaa11aa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abaa11aa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551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1abaa11aa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abaa11aa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211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1abaa11aa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abaa11aa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622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1abaa11aa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1abaa11aa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35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1abaa11aa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1abaa11aa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07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1abaa11aad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1abaa11aa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181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1abaa11aad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1abaa11aad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31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1abaa11aad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1abaa11aa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875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1abaa11aad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1abaa11aa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12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1abaa11aad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1abaa11aad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290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1abaa11aad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1abaa11aad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472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1abaa11aad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1abaa11aad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418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1abaa11aad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1abaa11aad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814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784972" y="1265475"/>
            <a:ext cx="7887973" cy="15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chemeClr val="accent2">
                    <a:lumMod val="50000"/>
                  </a:schemeClr>
                </a:solidFill>
                <a:latin typeface="Arial Rounded MT Bold" panose="020F0704030504030204" pitchFamily="34" charset="0"/>
                <a:ea typeface="Times New Roman"/>
                <a:cs typeface="Times New Roman"/>
                <a:sym typeface="Times New Roman"/>
              </a:rPr>
              <a:t>ANALYZING EMS</a:t>
            </a:r>
            <a:endParaRPr sz="5400" b="1" dirty="0">
              <a:solidFill>
                <a:schemeClr val="accent2">
                  <a:lumMod val="50000"/>
                </a:schemeClr>
              </a:solidFill>
              <a:latin typeface="Arial Rounded MT Bold" panose="020F0704030504030204" pitchFamily="34" charset="0"/>
              <a:ea typeface="Times New Roman"/>
              <a:cs typeface="Times New Roman"/>
              <a:sym typeface="Times New Roman"/>
            </a:endParaRPr>
          </a:p>
          <a:p>
            <a:pPr marL="0" lvl="0" indent="0" algn="ctr" rtl="0">
              <a:spcBef>
                <a:spcPts val="0"/>
              </a:spcBef>
              <a:spcAft>
                <a:spcPts val="0"/>
              </a:spcAft>
              <a:buNone/>
            </a:pPr>
            <a:r>
              <a:rPr lang="en" sz="5400" b="1" dirty="0">
                <a:solidFill>
                  <a:schemeClr val="accent2">
                    <a:lumMod val="50000"/>
                  </a:schemeClr>
                </a:solidFill>
                <a:latin typeface="Arial Rounded MT Bold" panose="020F0704030504030204" pitchFamily="34" charset="0"/>
                <a:ea typeface="Times New Roman"/>
                <a:cs typeface="Times New Roman"/>
                <a:sym typeface="Times New Roman"/>
              </a:rPr>
              <a:t>RESPONSE TIME</a:t>
            </a:r>
            <a:endParaRPr sz="5400" b="1" dirty="0">
              <a:solidFill>
                <a:schemeClr val="accent2">
                  <a:lumMod val="50000"/>
                </a:schemeClr>
              </a:solidFill>
              <a:latin typeface="Arial Rounded MT Bold" panose="020F0704030504030204" pitchFamily="34" charset="0"/>
              <a:ea typeface="Times New Roman"/>
              <a:cs typeface="Times New Roman"/>
              <a:sym typeface="Times New Roman"/>
            </a:endParaRPr>
          </a:p>
        </p:txBody>
      </p:sp>
      <p:sp>
        <p:nvSpPr>
          <p:cNvPr id="129" name="Google Shape;129;p13"/>
          <p:cNvSpPr txBox="1">
            <a:spLocks noGrp="1"/>
          </p:cNvSpPr>
          <p:nvPr>
            <p:ph type="subTitle" idx="1"/>
          </p:nvPr>
        </p:nvSpPr>
        <p:spPr>
          <a:xfrm>
            <a:off x="5057312" y="3222376"/>
            <a:ext cx="3975852" cy="14835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8000" b="1" dirty="0">
                <a:solidFill>
                  <a:schemeClr val="accent3"/>
                </a:solidFill>
              </a:rPr>
              <a:t>PRESENTED BY</a:t>
            </a:r>
            <a:endParaRPr sz="8000" b="1" dirty="0">
              <a:solidFill>
                <a:schemeClr val="accent3"/>
              </a:solidFill>
            </a:endParaRPr>
          </a:p>
          <a:p>
            <a:pPr marL="0" lvl="0" indent="0" algn="l" rtl="0">
              <a:lnSpc>
                <a:spcPct val="120000"/>
              </a:lnSpc>
              <a:spcBef>
                <a:spcPts val="0"/>
              </a:spcBef>
              <a:spcAft>
                <a:spcPts val="0"/>
              </a:spcAft>
              <a:buNone/>
            </a:pPr>
            <a:r>
              <a:rPr lang="en" sz="6050" i="1" dirty="0">
                <a:solidFill>
                  <a:srgbClr val="666666"/>
                </a:solidFill>
                <a:latin typeface="Georgia"/>
                <a:ea typeface="Georgia"/>
                <a:cs typeface="Georgia"/>
                <a:sym typeface="Georgia"/>
              </a:rPr>
              <a:t>ROSHAN NIRANJAN KALPAVRUKSHA</a:t>
            </a:r>
            <a:endParaRPr sz="6050" i="1" dirty="0">
              <a:solidFill>
                <a:srgbClr val="666666"/>
              </a:solidFill>
              <a:latin typeface="Georgia"/>
              <a:ea typeface="Georgia"/>
              <a:cs typeface="Georgia"/>
              <a:sym typeface="Georgia"/>
            </a:endParaRPr>
          </a:p>
          <a:p>
            <a:pPr marL="0" lvl="0" indent="0" algn="l" rtl="0">
              <a:lnSpc>
                <a:spcPct val="120000"/>
              </a:lnSpc>
              <a:spcBef>
                <a:spcPts val="0"/>
              </a:spcBef>
              <a:spcAft>
                <a:spcPts val="0"/>
              </a:spcAft>
              <a:buNone/>
            </a:pPr>
            <a:r>
              <a:rPr lang="en" sz="6050" i="1" dirty="0">
                <a:solidFill>
                  <a:srgbClr val="666666"/>
                </a:solidFill>
                <a:latin typeface="Georgia"/>
                <a:ea typeface="Georgia"/>
                <a:cs typeface="Georgia"/>
                <a:sym typeface="Georgia"/>
              </a:rPr>
              <a:t>TEJOMAY K</a:t>
            </a:r>
            <a:endParaRPr sz="6050" i="1" dirty="0">
              <a:solidFill>
                <a:srgbClr val="666666"/>
              </a:solidFill>
              <a:latin typeface="Georgia"/>
              <a:ea typeface="Georgia"/>
              <a:cs typeface="Georgia"/>
              <a:sym typeface="Georgia"/>
            </a:endParaRPr>
          </a:p>
          <a:p>
            <a:pPr marL="0" lvl="0" indent="0" algn="l" rtl="0">
              <a:lnSpc>
                <a:spcPct val="120000"/>
              </a:lnSpc>
              <a:spcBef>
                <a:spcPts val="0"/>
              </a:spcBef>
              <a:spcAft>
                <a:spcPts val="0"/>
              </a:spcAft>
              <a:buNone/>
            </a:pPr>
            <a:r>
              <a:rPr lang="en" sz="6050" i="1" dirty="0">
                <a:solidFill>
                  <a:srgbClr val="666666"/>
                </a:solidFill>
                <a:latin typeface="Georgia"/>
                <a:ea typeface="Georgia"/>
                <a:cs typeface="Georgia"/>
                <a:sym typeface="Georgia"/>
              </a:rPr>
              <a:t>VINDYA SREE KANCHI</a:t>
            </a:r>
            <a:endParaRPr sz="6050" i="1" dirty="0">
              <a:solidFill>
                <a:srgbClr val="666666"/>
              </a:solidFill>
              <a:latin typeface="Georgia"/>
              <a:ea typeface="Georgia"/>
              <a:cs typeface="Georgia"/>
              <a:sym typeface="Georgia"/>
            </a:endParaRPr>
          </a:p>
          <a:p>
            <a:pPr marL="0" lvl="0" indent="0" algn="l" rtl="0">
              <a:lnSpc>
                <a:spcPct val="120000"/>
              </a:lnSpc>
              <a:spcBef>
                <a:spcPts val="0"/>
              </a:spcBef>
              <a:spcAft>
                <a:spcPts val="0"/>
              </a:spcAft>
              <a:buNone/>
            </a:pPr>
            <a:r>
              <a:rPr lang="en" sz="6050" i="1" dirty="0">
                <a:solidFill>
                  <a:srgbClr val="666666"/>
                </a:solidFill>
                <a:latin typeface="Georgia"/>
                <a:ea typeface="Georgia"/>
                <a:cs typeface="Georgia"/>
                <a:sym typeface="Georgia"/>
              </a:rPr>
              <a:t>KAMALAESH KATARI</a:t>
            </a:r>
            <a:endParaRPr sz="6050" i="1" dirty="0">
              <a:solidFill>
                <a:srgbClr val="666666"/>
              </a:solidFill>
              <a:latin typeface="Georgia"/>
              <a:ea typeface="Georgia"/>
              <a:cs typeface="Georgia"/>
              <a:sym typeface="Georgia"/>
            </a:endParaRPr>
          </a:p>
          <a:p>
            <a:pPr marL="0" lvl="0" indent="0" algn="ctr"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347174" y="281848"/>
            <a:ext cx="8519100" cy="11304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950" b="1" dirty="0">
                <a:solidFill>
                  <a:schemeClr val="accent2">
                    <a:lumMod val="50000"/>
                  </a:schemeClr>
                </a:solidFill>
              </a:rPr>
              <a:t>FREQUENCY DISTRIBUTION OF RESPONSE TIMES</a:t>
            </a:r>
            <a:endParaRPr sz="2950" b="1" dirty="0">
              <a:solidFill>
                <a:schemeClr val="accent2">
                  <a:lumMod val="50000"/>
                </a:schemeClr>
              </a:solidFill>
            </a:endParaRPr>
          </a:p>
          <a:p>
            <a:pPr marL="0" lvl="0" indent="0" algn="l" rtl="0">
              <a:spcBef>
                <a:spcPts val="0"/>
              </a:spcBef>
              <a:spcAft>
                <a:spcPts val="0"/>
              </a:spcAft>
              <a:buNone/>
            </a:pPr>
            <a:endParaRPr dirty="0">
              <a:solidFill>
                <a:schemeClr val="accent2">
                  <a:lumMod val="50000"/>
                </a:schemeClr>
              </a:solidFill>
            </a:endParaRPr>
          </a:p>
        </p:txBody>
      </p:sp>
      <p:pic>
        <p:nvPicPr>
          <p:cNvPr id="2" name="Picture 1"/>
          <p:cNvPicPr>
            <a:picLocks noChangeAspect="1"/>
          </p:cNvPicPr>
          <p:nvPr/>
        </p:nvPicPr>
        <p:blipFill>
          <a:blip r:embed="rId3"/>
          <a:stretch>
            <a:fillRect/>
          </a:stretch>
        </p:blipFill>
        <p:spPr>
          <a:xfrm>
            <a:off x="409202" y="847048"/>
            <a:ext cx="8395043" cy="1242168"/>
          </a:xfrm>
          <a:prstGeom prst="rect">
            <a:avLst/>
          </a:prstGeom>
        </p:spPr>
      </p:pic>
      <p:pic>
        <p:nvPicPr>
          <p:cNvPr id="3" name="Picture 2"/>
          <p:cNvPicPr>
            <a:picLocks noChangeAspect="1"/>
          </p:cNvPicPr>
          <p:nvPr/>
        </p:nvPicPr>
        <p:blipFill>
          <a:blip r:embed="rId4"/>
          <a:stretch>
            <a:fillRect/>
          </a:stretch>
        </p:blipFill>
        <p:spPr>
          <a:xfrm>
            <a:off x="741218" y="2060575"/>
            <a:ext cx="7564581" cy="2737465"/>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541869" y="1805168"/>
            <a:ext cx="7777785" cy="2563800"/>
          </a:xfrm>
          <a:prstGeom prst="rect">
            <a:avLst/>
          </a:prstGeom>
        </p:spPr>
        <p:txBody>
          <a:bodyPr spcFirstLastPara="1" wrap="square" lIns="91425" tIns="91425" rIns="91425" bIns="91425" anchor="ctr" anchorCtr="0">
            <a:noAutofit/>
          </a:bodyPr>
          <a:lstStyle/>
          <a:p>
            <a:pPr marL="457200" lvl="0" indent="-323850" algn="l" rtl="0">
              <a:lnSpc>
                <a:spcPct val="115000"/>
              </a:lnSpc>
              <a:spcBef>
                <a:spcPts val="0"/>
              </a:spcBef>
              <a:spcAft>
                <a:spcPts val="0"/>
              </a:spcAft>
              <a:buClr>
                <a:srgbClr val="000000"/>
              </a:buClr>
              <a:buSzPts val="1500"/>
              <a:buFont typeface="Wingdings" panose="05000000000000000000" pitchFamily="2" charset="2"/>
              <a:buChar char="Ø"/>
            </a:pPr>
            <a:r>
              <a:rPr lang="en" sz="2000" dirty="0">
                <a:solidFill>
                  <a:srgbClr val="000000"/>
                </a:solidFill>
                <a:latin typeface="Times New Roman"/>
                <a:ea typeface="Times New Roman"/>
                <a:cs typeface="Times New Roman"/>
                <a:sym typeface="Times New Roman"/>
              </a:rPr>
              <a:t>The distribution is right-skewed, meaning there are many instances where the dispatch time is very short , but there are also some instances where it takes much longer.</a:t>
            </a:r>
            <a:br>
              <a:rPr lang="en" sz="2000" dirty="0">
                <a:solidFill>
                  <a:srgbClr val="000000"/>
                </a:solidFill>
                <a:latin typeface="Times New Roman"/>
                <a:ea typeface="Times New Roman"/>
                <a:cs typeface="Times New Roman"/>
                <a:sym typeface="Times New Roman"/>
              </a:rPr>
            </a:br>
            <a:endParaRPr sz="2000" dirty="0">
              <a:solidFill>
                <a:srgbClr val="000000"/>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000000"/>
              </a:buClr>
              <a:buSzPts val="1500"/>
              <a:buFont typeface="Wingdings" panose="05000000000000000000" pitchFamily="2" charset="2"/>
              <a:buChar char="Ø"/>
            </a:pPr>
            <a:r>
              <a:rPr lang="en" sz="2000" dirty="0">
                <a:solidFill>
                  <a:srgbClr val="000000"/>
                </a:solidFill>
                <a:latin typeface="Times New Roman"/>
                <a:ea typeface="Times New Roman"/>
                <a:cs typeface="Times New Roman"/>
                <a:sym typeface="Times New Roman"/>
              </a:rPr>
              <a:t>This suggests that there might be some variability in dispatch times, possibly due to factors like call volume, staffing levels, or system issues.</a:t>
            </a:r>
            <a:endParaRPr sz="2000" dirty="0">
              <a:solidFill>
                <a:srgbClr val="000000"/>
              </a:solidFill>
              <a:latin typeface="Times New Roman"/>
              <a:ea typeface="Times New Roman"/>
              <a:cs typeface="Times New Roman"/>
              <a:sym typeface="Times New Roman"/>
            </a:endParaRPr>
          </a:p>
          <a:p>
            <a:pPr marL="0" lvl="0" indent="0" algn="ctr" rtl="0">
              <a:spcBef>
                <a:spcPts val="1200"/>
              </a:spcBef>
              <a:spcAft>
                <a:spcPts val="0"/>
              </a:spcAft>
              <a:buNone/>
            </a:pPr>
            <a:endParaRPr sz="3300" dirty="0"/>
          </a:p>
        </p:txBody>
      </p:sp>
      <p:sp>
        <p:nvSpPr>
          <p:cNvPr id="3" name="Google Shape;190;p23"/>
          <p:cNvSpPr txBox="1">
            <a:spLocks/>
          </p:cNvSpPr>
          <p:nvPr/>
        </p:nvSpPr>
        <p:spPr>
          <a:xfrm>
            <a:off x="661185" y="779521"/>
            <a:ext cx="4582759" cy="3288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1pPr>
            <a:lvl2pPr marR="0" lvl="1"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2pPr>
            <a:lvl3pPr marR="0" lvl="2"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3pPr>
            <a:lvl4pPr marR="0" lvl="3"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4pPr>
            <a:lvl5pPr marR="0" lvl="4"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5pPr>
            <a:lvl6pPr marR="0" lvl="5"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6pPr>
            <a:lvl7pPr marR="0" lvl="6"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7pPr>
            <a:lvl8pPr marR="0" lvl="7"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8pPr>
            <a:lvl9pPr marR="0" lvl="8"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9pPr>
          </a:lstStyle>
          <a:p>
            <a:pPr algn="l">
              <a:lnSpc>
                <a:spcPct val="115000"/>
              </a:lnSpc>
              <a:spcBef>
                <a:spcPts val="1200"/>
              </a:spcBef>
            </a:pPr>
            <a:r>
              <a:rPr lang="en-US" sz="2000" b="1" dirty="0">
                <a:solidFill>
                  <a:srgbClr val="000000"/>
                </a:solidFill>
                <a:latin typeface="Times New Roman"/>
                <a:ea typeface="Times New Roman"/>
                <a:cs typeface="Times New Roman"/>
                <a:sym typeface="Times New Roman"/>
              </a:rPr>
              <a:t>Distribution of Dispatch to Scene Time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txBox="1">
            <a:spLocks noGrp="1"/>
          </p:cNvSpPr>
          <p:nvPr>
            <p:ph type="title"/>
          </p:nvPr>
        </p:nvSpPr>
        <p:spPr>
          <a:xfrm>
            <a:off x="318655" y="1465321"/>
            <a:ext cx="8437418" cy="3167700"/>
          </a:xfrm>
          <a:prstGeom prst="rect">
            <a:avLst/>
          </a:prstGeom>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000000"/>
              </a:buClr>
              <a:buSzPts val="1400"/>
              <a:buFont typeface="Wingdings" panose="05000000000000000000" pitchFamily="2" charset="2"/>
              <a:buChar char="Ø"/>
            </a:pPr>
            <a:r>
              <a:rPr lang="en" sz="2000" dirty="0">
                <a:solidFill>
                  <a:srgbClr val="000000"/>
                </a:solidFill>
                <a:latin typeface="Times New Roman"/>
                <a:ea typeface="Times New Roman"/>
                <a:cs typeface="Times New Roman"/>
                <a:sym typeface="Times New Roman"/>
              </a:rPr>
              <a:t>This distribution also appears to be right-skewed, with a long tail towards higher values. This indicates that while most transports are relatively quick, there are some cases where it takes significantly longer to get a patient to the hospital.</a:t>
            </a:r>
            <a:br>
              <a:rPr lang="en" sz="2000" dirty="0">
                <a:solidFill>
                  <a:srgbClr val="000000"/>
                </a:solidFill>
                <a:latin typeface="Times New Roman"/>
                <a:ea typeface="Times New Roman"/>
                <a:cs typeface="Times New Roman"/>
                <a:sym typeface="Times New Roman"/>
              </a:rPr>
            </a:br>
            <a:endParaRPr sz="2000" dirty="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Wingdings" panose="05000000000000000000" pitchFamily="2" charset="2"/>
              <a:buChar char="Ø"/>
            </a:pPr>
            <a:r>
              <a:rPr lang="en" sz="2000" dirty="0">
                <a:solidFill>
                  <a:srgbClr val="000000"/>
                </a:solidFill>
                <a:latin typeface="Times New Roman"/>
                <a:ea typeface="Times New Roman"/>
                <a:cs typeface="Times New Roman"/>
                <a:sym typeface="Times New Roman"/>
              </a:rPr>
              <a:t>Factors like traffic conditions, distance to the hospital, and patient condition could contribute to this variation.</a:t>
            </a:r>
            <a:endParaRPr sz="2000" dirty="0">
              <a:solidFill>
                <a:srgbClr val="000000"/>
              </a:solidFill>
              <a:latin typeface="Times New Roman"/>
              <a:ea typeface="Times New Roman"/>
              <a:cs typeface="Times New Roman"/>
              <a:sym typeface="Times New Roman"/>
            </a:endParaRPr>
          </a:p>
          <a:p>
            <a:pPr marL="0" lvl="0" indent="0" algn="ctr" rtl="0">
              <a:spcBef>
                <a:spcPts val="1200"/>
              </a:spcBef>
              <a:spcAft>
                <a:spcPts val="0"/>
              </a:spcAft>
              <a:buNone/>
            </a:pPr>
            <a:endParaRPr sz="2000" dirty="0"/>
          </a:p>
        </p:txBody>
      </p:sp>
      <p:sp>
        <p:nvSpPr>
          <p:cNvPr id="4" name="Google Shape;190;p23"/>
          <p:cNvSpPr txBox="1">
            <a:spLocks/>
          </p:cNvSpPr>
          <p:nvPr/>
        </p:nvSpPr>
        <p:spPr>
          <a:xfrm>
            <a:off x="661185" y="779521"/>
            <a:ext cx="4582759" cy="3288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1pPr>
            <a:lvl2pPr marR="0" lvl="1"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2pPr>
            <a:lvl3pPr marR="0" lvl="2"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3pPr>
            <a:lvl4pPr marR="0" lvl="3"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4pPr>
            <a:lvl5pPr marR="0" lvl="4"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5pPr>
            <a:lvl6pPr marR="0" lvl="5"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6pPr>
            <a:lvl7pPr marR="0" lvl="6"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7pPr>
            <a:lvl8pPr marR="0" lvl="7"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8pPr>
            <a:lvl9pPr marR="0" lvl="8" algn="ctr" rtl="0">
              <a:lnSpc>
                <a:spcPct val="100000"/>
              </a:lnSpc>
              <a:spcBef>
                <a:spcPts val="0"/>
              </a:spcBef>
              <a:spcAft>
                <a:spcPts val="0"/>
              </a:spcAft>
              <a:buClr>
                <a:schemeClr val="lt1"/>
              </a:buClr>
              <a:buSzPts val="3200"/>
              <a:buFont typeface="Nunito"/>
              <a:buNone/>
              <a:defRPr sz="3200" b="0" i="0" u="none" strike="noStrike" cap="none">
                <a:solidFill>
                  <a:schemeClr val="lt1"/>
                </a:solidFill>
                <a:latin typeface="Nunito"/>
                <a:ea typeface="Nunito"/>
                <a:cs typeface="Nunito"/>
                <a:sym typeface="Nunito"/>
              </a:defRPr>
            </a:lvl9pPr>
          </a:lstStyle>
          <a:p>
            <a:pPr algn="l">
              <a:lnSpc>
                <a:spcPct val="115000"/>
              </a:lnSpc>
              <a:spcBef>
                <a:spcPts val="1200"/>
              </a:spcBef>
            </a:pPr>
            <a:r>
              <a:rPr lang="en-US" sz="2000" b="1" dirty="0">
                <a:solidFill>
                  <a:srgbClr val="000000"/>
                </a:solidFill>
                <a:latin typeface="Times New Roman"/>
                <a:ea typeface="Times New Roman"/>
                <a:cs typeface="Times New Roman"/>
                <a:sym typeface="Times New Roman"/>
              </a:rPr>
              <a:t>Distribution of Scene to Hospital Time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468818" y="217530"/>
            <a:ext cx="7281600" cy="916800"/>
          </a:xfrm>
          <a:prstGeom prst="rect">
            <a:avLst/>
          </a:prstGeom>
        </p:spPr>
        <p:txBody>
          <a:bodyPr spcFirstLastPara="1" wrap="square" lIns="91425" tIns="91425" rIns="91425" bIns="91425" anchor="t" anchorCtr="0">
            <a:noAutofit/>
          </a:bodyPr>
          <a:lstStyle/>
          <a:p>
            <a:r>
              <a:rPr lang="en-IN" sz="3600" b="1" dirty="0">
                <a:solidFill>
                  <a:schemeClr val="accent2">
                    <a:lumMod val="50000"/>
                  </a:schemeClr>
                </a:solidFill>
              </a:rPr>
              <a:t>GEOGRAPHICAL ANALYSIS</a:t>
            </a:r>
            <a:endParaRPr lang="en-IN" sz="3600" dirty="0">
              <a:solidFill>
                <a:schemeClr val="accent2">
                  <a:lumMod val="50000"/>
                </a:schemeClr>
              </a:solidFill>
            </a:endParaRPr>
          </a:p>
        </p:txBody>
      </p:sp>
      <p:pic>
        <p:nvPicPr>
          <p:cNvPr id="2" name="Picture 1"/>
          <p:cNvPicPr>
            <a:picLocks noChangeAspect="1"/>
          </p:cNvPicPr>
          <p:nvPr/>
        </p:nvPicPr>
        <p:blipFill>
          <a:blip r:embed="rId3"/>
          <a:stretch>
            <a:fillRect/>
          </a:stretch>
        </p:blipFill>
        <p:spPr>
          <a:xfrm>
            <a:off x="381881" y="858982"/>
            <a:ext cx="8374192" cy="397625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420326" y="170782"/>
            <a:ext cx="8571273" cy="916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3200" b="1" dirty="0">
                <a:solidFill>
                  <a:schemeClr val="accent2">
                    <a:lumMod val="50000"/>
                  </a:schemeClr>
                </a:solidFill>
              </a:rPr>
              <a:t>TOP 10 DIFFERENT INCIDENT TYPES</a:t>
            </a:r>
            <a:endParaRPr sz="3200" b="1" dirty="0">
              <a:solidFill>
                <a:schemeClr val="accent2">
                  <a:lumMod val="50000"/>
                </a:schemeClr>
              </a:solidFill>
            </a:endParaRPr>
          </a:p>
        </p:txBody>
      </p:sp>
      <p:pic>
        <p:nvPicPr>
          <p:cNvPr id="2" name="Picture 1"/>
          <p:cNvPicPr>
            <a:picLocks noChangeAspect="1"/>
          </p:cNvPicPr>
          <p:nvPr/>
        </p:nvPicPr>
        <p:blipFill>
          <a:blip r:embed="rId3"/>
          <a:stretch>
            <a:fillRect/>
          </a:stretch>
        </p:blipFill>
        <p:spPr>
          <a:xfrm>
            <a:off x="588818" y="914400"/>
            <a:ext cx="7980217" cy="3821261"/>
          </a:xfrm>
          <a:prstGeom prst="rect">
            <a:avLst/>
          </a:prstGeom>
        </p:spPr>
      </p:pic>
    </p:spTree>
    <p:extLst>
      <p:ext uri="{BB962C8B-B14F-4D97-AF65-F5344CB8AC3E}">
        <p14:creationId xmlns:p14="http://schemas.microsoft.com/office/powerpoint/2010/main" val="322372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420326" y="170782"/>
            <a:ext cx="8571273" cy="916800"/>
          </a:xfrm>
          <a:prstGeom prst="rect">
            <a:avLst/>
          </a:prstGeom>
        </p:spPr>
        <p:txBody>
          <a:bodyPr spcFirstLastPara="1" wrap="square" lIns="91425" tIns="91425" rIns="91425" bIns="91425" anchor="t" anchorCtr="0">
            <a:noAutofit/>
          </a:bodyPr>
          <a:lstStyle/>
          <a:p>
            <a:r>
              <a:rPr lang="en-IN" sz="3200" b="1" dirty="0">
                <a:solidFill>
                  <a:schemeClr val="accent2">
                    <a:lumMod val="50000"/>
                  </a:schemeClr>
                </a:solidFill>
              </a:rPr>
              <a:t>SEVERITY DISTRIBUTION</a:t>
            </a:r>
            <a:endParaRPr lang="en-IN" sz="3200" dirty="0">
              <a:solidFill>
                <a:schemeClr val="accent2">
                  <a:lumMod val="50000"/>
                </a:schemeClr>
              </a:solidFill>
            </a:endParaRPr>
          </a:p>
        </p:txBody>
      </p:sp>
      <p:pic>
        <p:nvPicPr>
          <p:cNvPr id="3" name="Picture 2"/>
          <p:cNvPicPr>
            <a:picLocks noChangeAspect="1"/>
          </p:cNvPicPr>
          <p:nvPr/>
        </p:nvPicPr>
        <p:blipFill>
          <a:blip r:embed="rId3"/>
          <a:stretch>
            <a:fillRect/>
          </a:stretch>
        </p:blipFill>
        <p:spPr>
          <a:xfrm>
            <a:off x="755073" y="943689"/>
            <a:ext cx="7391400" cy="3836130"/>
          </a:xfrm>
          <a:prstGeom prst="rect">
            <a:avLst/>
          </a:prstGeom>
        </p:spPr>
      </p:pic>
    </p:spTree>
    <p:extLst>
      <p:ext uri="{BB962C8B-B14F-4D97-AF65-F5344CB8AC3E}">
        <p14:creationId xmlns:p14="http://schemas.microsoft.com/office/powerpoint/2010/main" val="747635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5"/>
          <p:cNvSpPr txBox="1">
            <a:spLocks noGrp="1"/>
          </p:cNvSpPr>
          <p:nvPr>
            <p:ph type="title"/>
          </p:nvPr>
        </p:nvSpPr>
        <p:spPr>
          <a:xfrm>
            <a:off x="418450" y="241293"/>
            <a:ext cx="7844100" cy="72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b="1" dirty="0">
                <a:solidFill>
                  <a:schemeClr val="accent2">
                    <a:lumMod val="50000"/>
                  </a:schemeClr>
                </a:solidFill>
              </a:rPr>
              <a:t>TEMPORAL PATTERNS</a:t>
            </a:r>
            <a:endParaRPr sz="3200" b="1" dirty="0">
              <a:solidFill>
                <a:schemeClr val="accent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52" y="824345"/>
            <a:ext cx="8211696" cy="391940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5"/>
          <p:cNvSpPr txBox="1">
            <a:spLocks noGrp="1"/>
          </p:cNvSpPr>
          <p:nvPr>
            <p:ph type="title"/>
          </p:nvPr>
        </p:nvSpPr>
        <p:spPr>
          <a:xfrm>
            <a:off x="418450" y="241293"/>
            <a:ext cx="7844100" cy="72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b="1" dirty="0">
                <a:solidFill>
                  <a:schemeClr val="accent2">
                    <a:lumMod val="50000"/>
                  </a:schemeClr>
                </a:solidFill>
              </a:rPr>
              <a:t>TEMPORAL PATTERNS</a:t>
            </a:r>
            <a:endParaRPr sz="3200" b="1" dirty="0">
              <a:solidFill>
                <a:schemeClr val="accent2">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046" y="810491"/>
            <a:ext cx="8287907" cy="3933262"/>
          </a:xfrm>
          <a:prstGeom prst="rect">
            <a:avLst/>
          </a:prstGeom>
        </p:spPr>
      </p:pic>
    </p:spTree>
    <p:extLst>
      <p:ext uri="{BB962C8B-B14F-4D97-AF65-F5344CB8AC3E}">
        <p14:creationId xmlns:p14="http://schemas.microsoft.com/office/powerpoint/2010/main" val="3400938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5"/>
          <p:cNvSpPr txBox="1">
            <a:spLocks noGrp="1"/>
          </p:cNvSpPr>
          <p:nvPr>
            <p:ph type="title"/>
          </p:nvPr>
        </p:nvSpPr>
        <p:spPr>
          <a:xfrm>
            <a:off x="418450" y="241293"/>
            <a:ext cx="7844100" cy="72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b="1" dirty="0">
                <a:solidFill>
                  <a:schemeClr val="accent2">
                    <a:lumMod val="50000"/>
                  </a:schemeClr>
                </a:solidFill>
              </a:rPr>
              <a:t>TEMPORAL PATTERNS</a:t>
            </a:r>
            <a:endParaRPr sz="3200" b="1" dirty="0">
              <a:solidFill>
                <a:schemeClr val="accent2">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52" y="886691"/>
            <a:ext cx="8392696" cy="3857062"/>
          </a:xfrm>
          <a:prstGeom prst="rect">
            <a:avLst/>
          </a:prstGeom>
        </p:spPr>
      </p:pic>
    </p:spTree>
    <p:extLst>
      <p:ext uri="{BB962C8B-B14F-4D97-AF65-F5344CB8AC3E}">
        <p14:creationId xmlns:p14="http://schemas.microsoft.com/office/powerpoint/2010/main" val="36860760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480700" y="302675"/>
            <a:ext cx="8198700" cy="1050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990"/>
              <a:buNone/>
            </a:pPr>
            <a:r>
              <a:rPr lang="en" sz="2200" b="1" dirty="0">
                <a:solidFill>
                  <a:schemeClr val="accent2">
                    <a:lumMod val="50000"/>
                  </a:schemeClr>
                </a:solidFill>
              </a:rPr>
              <a:t>EXAMINE IF HIGHER-SEVERITY INCIDENTS TEND TO HAVE QUICKER RESPONSE TIMES</a:t>
            </a:r>
            <a:endParaRPr sz="2200" b="1" dirty="0">
              <a:solidFill>
                <a:schemeClr val="accent2">
                  <a:lumMod val="50000"/>
                </a:schemeClr>
              </a:solidFill>
            </a:endParaRPr>
          </a:p>
          <a:p>
            <a:pPr marL="0" lvl="0" indent="0" algn="l" rtl="0">
              <a:spcBef>
                <a:spcPts val="0"/>
              </a:spcBef>
              <a:spcAft>
                <a:spcPts val="0"/>
              </a:spcAft>
              <a:buSzPts val="990"/>
              <a:buNone/>
            </a:pPr>
            <a:endParaRPr sz="2700" dirty="0">
              <a:solidFill>
                <a:schemeClr val="accent2">
                  <a:lumMod val="50000"/>
                </a:schemeClr>
              </a:solidFill>
            </a:endParaRPr>
          </a:p>
        </p:txBody>
      </p:sp>
      <p:sp>
        <p:nvSpPr>
          <p:cNvPr id="209" name="Google Shape;209;p26"/>
          <p:cNvSpPr txBox="1">
            <a:spLocks noGrp="1"/>
          </p:cNvSpPr>
          <p:nvPr>
            <p:ph type="body" idx="1"/>
          </p:nvPr>
        </p:nvSpPr>
        <p:spPr>
          <a:xfrm>
            <a:off x="819150" y="1540100"/>
            <a:ext cx="7505700" cy="28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0" name="Google Shape;210;p26"/>
          <p:cNvPicPr preferRelativeResize="0"/>
          <p:nvPr/>
        </p:nvPicPr>
        <p:blipFill>
          <a:blip r:embed="rId3">
            <a:alphaModFix/>
          </a:blip>
          <a:stretch>
            <a:fillRect/>
          </a:stretch>
        </p:blipFill>
        <p:spPr>
          <a:xfrm>
            <a:off x="819150" y="1255175"/>
            <a:ext cx="7505700" cy="3578549"/>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584959" y="354398"/>
            <a:ext cx="7691400" cy="121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000" b="1" dirty="0">
                <a:solidFill>
                  <a:schemeClr val="accent2">
                    <a:lumMod val="50000"/>
                  </a:schemeClr>
                </a:solidFill>
              </a:rPr>
              <a:t>INTRODUCTION</a:t>
            </a:r>
            <a:endParaRPr sz="3500" b="1" dirty="0">
              <a:solidFill>
                <a:schemeClr val="accent2">
                  <a:lumMod val="50000"/>
                </a:schemeClr>
              </a:solidFill>
            </a:endParaRPr>
          </a:p>
        </p:txBody>
      </p:sp>
      <p:sp>
        <p:nvSpPr>
          <p:cNvPr id="135" name="Google Shape;135;p14"/>
          <p:cNvSpPr txBox="1">
            <a:spLocks noGrp="1"/>
          </p:cNvSpPr>
          <p:nvPr>
            <p:ph type="body" idx="1"/>
          </p:nvPr>
        </p:nvSpPr>
        <p:spPr>
          <a:xfrm>
            <a:off x="55324" y="1056480"/>
            <a:ext cx="5601036" cy="3439664"/>
          </a:xfrm>
          <a:prstGeom prst="rect">
            <a:avLst/>
          </a:prstGeom>
        </p:spPr>
        <p:txBody>
          <a:bodyPr spcFirstLastPara="1" wrap="square" lIns="91425" tIns="91425" rIns="91425" bIns="91425" anchor="t" anchorCtr="0">
            <a:noAutofit/>
          </a:bodyPr>
          <a:lstStyle/>
          <a:p>
            <a:pPr marL="457200" lvl="0" indent="-320400" algn="just" rtl="0">
              <a:spcBef>
                <a:spcPts val="0"/>
              </a:spcBef>
              <a:spcAft>
                <a:spcPts val="0"/>
              </a:spcAft>
              <a:buClr>
                <a:srgbClr val="1A1718"/>
              </a:buClr>
              <a:buSzPct val="100000"/>
              <a:buFont typeface="Wingdings" panose="05000000000000000000" pitchFamily="2" charset="2"/>
              <a:buChar char="v"/>
            </a:pPr>
            <a:r>
              <a:rPr lang="en" sz="1700" dirty="0">
                <a:solidFill>
                  <a:srgbClr val="002060"/>
                </a:solidFill>
                <a:latin typeface="Arial Rounded MT Bold" panose="020F0704030504030204" pitchFamily="34" charset="0"/>
                <a:ea typeface="Times New Roman"/>
                <a:cs typeface="Times New Roman" panose="02020603050405020304" pitchFamily="18" charset="0"/>
                <a:sym typeface="Times New Roman"/>
              </a:rPr>
              <a:t>EMS stands for Emergency Medical Services, a system providing immediate medical care in Emergencies.</a:t>
            </a:r>
            <a:endParaRPr sz="1700" dirty="0">
              <a:solidFill>
                <a:srgbClr val="002060"/>
              </a:solidFill>
              <a:latin typeface="Arial Rounded MT Bold" panose="020F0704030504030204" pitchFamily="34" charset="0"/>
              <a:ea typeface="Times New Roman"/>
              <a:cs typeface="Times New Roman" panose="02020603050405020304" pitchFamily="18" charset="0"/>
              <a:sym typeface="Times New Roman"/>
            </a:endParaRPr>
          </a:p>
          <a:p>
            <a:pPr marL="285750" indent="-285750" algn="just">
              <a:buFont typeface="Wingdings" panose="05000000000000000000" pitchFamily="2" charset="2"/>
              <a:buChar char="v"/>
            </a:pPr>
            <a:endParaRPr sz="1700" dirty="0">
              <a:solidFill>
                <a:srgbClr val="002060"/>
              </a:solidFill>
              <a:latin typeface="Arial Rounded MT Bold" panose="020F0704030504030204" pitchFamily="34" charset="0"/>
              <a:ea typeface="Times New Roman"/>
              <a:cs typeface="Times New Roman" panose="02020603050405020304" pitchFamily="18" charset="0"/>
              <a:sym typeface="Times New Roman"/>
            </a:endParaRPr>
          </a:p>
          <a:p>
            <a:pPr marL="457200" lvl="0" indent="-320400" algn="just" rtl="0">
              <a:spcBef>
                <a:spcPts val="0"/>
              </a:spcBef>
              <a:spcAft>
                <a:spcPts val="0"/>
              </a:spcAft>
              <a:buClr>
                <a:srgbClr val="1A1718"/>
              </a:buClr>
              <a:buSzPct val="100000"/>
              <a:buFont typeface="Wingdings" panose="05000000000000000000" pitchFamily="2" charset="2"/>
              <a:buChar char="v"/>
            </a:pPr>
            <a:r>
              <a:rPr lang="en" sz="1700" dirty="0">
                <a:solidFill>
                  <a:srgbClr val="002060"/>
                </a:solidFill>
                <a:latin typeface="Arial Rounded MT Bold" panose="020F0704030504030204" pitchFamily="34" charset="0"/>
                <a:ea typeface="Times New Roman"/>
                <a:cs typeface="Times New Roman" panose="02020603050405020304" pitchFamily="18" charset="0"/>
                <a:sym typeface="Times New Roman"/>
              </a:rPr>
              <a:t>Analyzing EMS incident dispatch data allows us to understand response patterns, assess service efficiency and identify areas for improvement.</a:t>
            </a:r>
            <a:endParaRPr sz="1700" dirty="0">
              <a:solidFill>
                <a:srgbClr val="002060"/>
              </a:solidFill>
              <a:latin typeface="Arial Rounded MT Bold" panose="020F0704030504030204" pitchFamily="34" charset="0"/>
              <a:ea typeface="Times New Roman"/>
              <a:cs typeface="Times New Roman" panose="02020603050405020304" pitchFamily="18" charset="0"/>
              <a:sym typeface="Times New Roman"/>
            </a:endParaRPr>
          </a:p>
          <a:p>
            <a:pPr marL="285750" indent="-285750" algn="just">
              <a:buFont typeface="Wingdings" panose="05000000000000000000" pitchFamily="2" charset="2"/>
              <a:buChar char="v"/>
            </a:pPr>
            <a:endParaRPr sz="1700" dirty="0">
              <a:solidFill>
                <a:srgbClr val="002060"/>
              </a:solidFill>
              <a:latin typeface="Arial Rounded MT Bold" panose="020F0704030504030204" pitchFamily="34" charset="0"/>
              <a:ea typeface="Times New Roman"/>
              <a:cs typeface="Times New Roman" panose="02020603050405020304" pitchFamily="18" charset="0"/>
              <a:sym typeface="Times New Roman"/>
            </a:endParaRPr>
          </a:p>
          <a:p>
            <a:pPr marL="457200" lvl="0" indent="-320400" algn="just" rtl="0">
              <a:spcBef>
                <a:spcPts val="0"/>
              </a:spcBef>
              <a:spcAft>
                <a:spcPts val="0"/>
              </a:spcAft>
              <a:buClr>
                <a:srgbClr val="1A1718"/>
              </a:buClr>
              <a:buSzPct val="100000"/>
              <a:buFont typeface="Wingdings" panose="05000000000000000000" pitchFamily="2" charset="2"/>
              <a:buChar char="v"/>
            </a:pPr>
            <a:r>
              <a:rPr lang="en" sz="1700" dirty="0">
                <a:solidFill>
                  <a:srgbClr val="002060"/>
                </a:solidFill>
                <a:latin typeface="Arial Rounded MT Bold" panose="020F0704030504030204" pitchFamily="34" charset="0"/>
                <a:ea typeface="Times New Roman"/>
                <a:cs typeface="Times New Roman" panose="02020603050405020304" pitchFamily="18" charset="0"/>
                <a:sym typeface="Times New Roman"/>
              </a:rPr>
              <a:t>It contains records of EMS incidents, including dispatch times, incident types, locations, and units dispatched.</a:t>
            </a:r>
            <a:endParaRPr sz="1700" dirty="0">
              <a:solidFill>
                <a:srgbClr val="002060"/>
              </a:solidFill>
              <a:latin typeface="Arial Rounded MT Bold" panose="020F0704030504030204" pitchFamily="34" charset="0"/>
              <a:ea typeface="Times New Roman"/>
              <a:cs typeface="Times New Roman" panose="02020603050405020304" pitchFamily="18" charset="0"/>
              <a:sym typeface="Times New Roman"/>
            </a:endParaRPr>
          </a:p>
        </p:txBody>
      </p:sp>
      <p:pic>
        <p:nvPicPr>
          <p:cNvPr id="136" name="Google Shape;136;p14"/>
          <p:cNvPicPr preferRelativeResize="0"/>
          <p:nvPr/>
        </p:nvPicPr>
        <p:blipFill>
          <a:blip r:embed="rId3">
            <a:alphaModFix/>
          </a:blip>
          <a:stretch>
            <a:fillRect/>
          </a:stretch>
        </p:blipFill>
        <p:spPr>
          <a:xfrm>
            <a:off x="5821250" y="1418200"/>
            <a:ext cx="2619999" cy="28759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645989" y="306165"/>
            <a:ext cx="7505700" cy="726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2800" b="1" dirty="0">
                <a:solidFill>
                  <a:schemeClr val="accent2">
                    <a:lumMod val="50000"/>
                  </a:schemeClr>
                </a:solidFill>
                <a:latin typeface="Nunito" panose="020B0604020202020204" charset="0"/>
                <a:ea typeface="Arial"/>
                <a:cs typeface="Arial"/>
                <a:sym typeface="Arial"/>
              </a:rPr>
              <a:t>Kernel Density Estimation (KDE) Plot</a:t>
            </a:r>
            <a:endParaRPr sz="2800" b="1" dirty="0">
              <a:solidFill>
                <a:schemeClr val="accent2">
                  <a:lumMod val="50000"/>
                </a:schemeClr>
              </a:solidFill>
              <a:latin typeface="Nunito" panose="020B0604020202020204" charset="0"/>
              <a:ea typeface="Arial"/>
              <a:cs typeface="Arial"/>
              <a:sym typeface="Arial"/>
            </a:endParaRPr>
          </a:p>
        </p:txBody>
      </p:sp>
      <p:pic>
        <p:nvPicPr>
          <p:cNvPr id="2" name="Picture 1"/>
          <p:cNvPicPr>
            <a:picLocks noChangeAspect="1"/>
          </p:cNvPicPr>
          <p:nvPr/>
        </p:nvPicPr>
        <p:blipFill>
          <a:blip r:embed="rId3"/>
          <a:stretch>
            <a:fillRect/>
          </a:stretch>
        </p:blipFill>
        <p:spPr>
          <a:xfrm>
            <a:off x="4842163" y="1032165"/>
            <a:ext cx="4013545" cy="3810000"/>
          </a:xfrm>
          <a:prstGeom prst="rect">
            <a:avLst/>
          </a:prstGeom>
        </p:spPr>
      </p:pic>
      <p:pic>
        <p:nvPicPr>
          <p:cNvPr id="3" name="Picture 2"/>
          <p:cNvPicPr>
            <a:picLocks noChangeAspect="1"/>
          </p:cNvPicPr>
          <p:nvPr/>
        </p:nvPicPr>
        <p:blipFill>
          <a:blip r:embed="rId4"/>
          <a:stretch>
            <a:fillRect/>
          </a:stretch>
        </p:blipFill>
        <p:spPr>
          <a:xfrm>
            <a:off x="287947" y="1032165"/>
            <a:ext cx="4464162" cy="3809999"/>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742971" y="257673"/>
            <a:ext cx="7505700" cy="726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2800" b="1" dirty="0">
                <a:solidFill>
                  <a:schemeClr val="accent2">
                    <a:lumMod val="50000"/>
                  </a:schemeClr>
                </a:solidFill>
                <a:latin typeface="Nunito" panose="020B0604020202020204" charset="0"/>
                <a:ea typeface="Arial"/>
                <a:cs typeface="Arial"/>
                <a:sym typeface="Arial"/>
              </a:rPr>
              <a:t>Kernel Density Estimation (KDE) Plot</a:t>
            </a:r>
            <a:endParaRPr sz="2800" b="1" dirty="0">
              <a:solidFill>
                <a:schemeClr val="accent2">
                  <a:lumMod val="50000"/>
                </a:schemeClr>
              </a:solidFill>
              <a:latin typeface="Nunito" panose="020B0604020202020204" charset="0"/>
              <a:ea typeface="Arial"/>
              <a:cs typeface="Arial"/>
              <a:sym typeface="Arial"/>
            </a:endParaRPr>
          </a:p>
        </p:txBody>
      </p:sp>
      <p:pic>
        <p:nvPicPr>
          <p:cNvPr id="2" name="Picture 1"/>
          <p:cNvPicPr>
            <a:picLocks noChangeAspect="1"/>
          </p:cNvPicPr>
          <p:nvPr/>
        </p:nvPicPr>
        <p:blipFill>
          <a:blip r:embed="rId3"/>
          <a:stretch>
            <a:fillRect/>
          </a:stretch>
        </p:blipFill>
        <p:spPr>
          <a:xfrm>
            <a:off x="349244" y="983673"/>
            <a:ext cx="2871938" cy="3692236"/>
          </a:xfrm>
          <a:prstGeom prst="rect">
            <a:avLst/>
          </a:prstGeom>
        </p:spPr>
      </p:pic>
      <p:pic>
        <p:nvPicPr>
          <p:cNvPr id="3" name="Picture 2"/>
          <p:cNvPicPr>
            <a:picLocks noChangeAspect="1"/>
          </p:cNvPicPr>
          <p:nvPr/>
        </p:nvPicPr>
        <p:blipFill>
          <a:blip r:embed="rId4"/>
          <a:stretch>
            <a:fillRect/>
          </a:stretch>
        </p:blipFill>
        <p:spPr>
          <a:xfrm>
            <a:off x="3332018" y="983673"/>
            <a:ext cx="2812473" cy="3692236"/>
          </a:xfrm>
          <a:prstGeom prst="rect">
            <a:avLst/>
          </a:prstGeom>
        </p:spPr>
      </p:pic>
      <p:pic>
        <p:nvPicPr>
          <p:cNvPr id="4" name="Picture 3"/>
          <p:cNvPicPr>
            <a:picLocks noChangeAspect="1"/>
          </p:cNvPicPr>
          <p:nvPr/>
        </p:nvPicPr>
        <p:blipFill>
          <a:blip r:embed="rId5"/>
          <a:stretch>
            <a:fillRect/>
          </a:stretch>
        </p:blipFill>
        <p:spPr>
          <a:xfrm>
            <a:off x="6255327" y="983673"/>
            <a:ext cx="2604655" cy="3692236"/>
          </a:xfrm>
          <a:prstGeom prst="rect">
            <a:avLst/>
          </a:prstGeom>
        </p:spPr>
      </p:pic>
    </p:spTree>
    <p:extLst>
      <p:ext uri="{BB962C8B-B14F-4D97-AF65-F5344CB8AC3E}">
        <p14:creationId xmlns:p14="http://schemas.microsoft.com/office/powerpoint/2010/main" val="1811966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462900" y="332508"/>
            <a:ext cx="8082876" cy="80085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N" b="1" dirty="0">
                <a:solidFill>
                  <a:schemeClr val="accent2">
                    <a:lumMod val="50000"/>
                  </a:schemeClr>
                </a:solidFill>
              </a:rPr>
              <a:t>BOXPLOTS FOR OUTLIER DETECTION</a:t>
            </a:r>
            <a:br>
              <a:rPr lang="en-IN" b="1" dirty="0">
                <a:solidFill>
                  <a:schemeClr val="accent2">
                    <a:lumMod val="50000"/>
                  </a:schemeClr>
                </a:solidFill>
              </a:rPr>
            </a:br>
            <a:endParaRPr lang="en-IN" dirty="0">
              <a:solidFill>
                <a:schemeClr val="accent2">
                  <a:lumMod val="50000"/>
                </a:schemeClr>
              </a:solidFill>
            </a:endParaRPr>
          </a:p>
        </p:txBody>
      </p:sp>
      <p:pic>
        <p:nvPicPr>
          <p:cNvPr id="2" name="Picture 1"/>
          <p:cNvPicPr>
            <a:picLocks noChangeAspect="1"/>
          </p:cNvPicPr>
          <p:nvPr/>
        </p:nvPicPr>
        <p:blipFill>
          <a:blip r:embed="rId3"/>
          <a:stretch>
            <a:fillRect/>
          </a:stretch>
        </p:blipFill>
        <p:spPr>
          <a:xfrm>
            <a:off x="371088" y="1035049"/>
            <a:ext cx="4360239" cy="3725897"/>
          </a:xfrm>
          <a:prstGeom prst="rect">
            <a:avLst/>
          </a:prstGeom>
        </p:spPr>
      </p:pic>
      <p:pic>
        <p:nvPicPr>
          <p:cNvPr id="3" name="Picture 2"/>
          <p:cNvPicPr>
            <a:picLocks noChangeAspect="1"/>
          </p:cNvPicPr>
          <p:nvPr/>
        </p:nvPicPr>
        <p:blipFill>
          <a:blip r:embed="rId4"/>
          <a:stretch>
            <a:fillRect/>
          </a:stretch>
        </p:blipFill>
        <p:spPr>
          <a:xfrm>
            <a:off x="4731327" y="1035048"/>
            <a:ext cx="3971275" cy="372589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9"/>
          <p:cNvSpPr txBox="1">
            <a:spLocks noGrp="1"/>
          </p:cNvSpPr>
          <p:nvPr>
            <p:ph type="title"/>
          </p:nvPr>
        </p:nvSpPr>
        <p:spPr>
          <a:xfrm>
            <a:off x="445449" y="307874"/>
            <a:ext cx="75057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accent2">
                    <a:lumMod val="50000"/>
                  </a:schemeClr>
                </a:solidFill>
              </a:rPr>
              <a:t>SCATTER PLOT</a:t>
            </a:r>
            <a:endParaRPr sz="3200" b="1" dirty="0">
              <a:solidFill>
                <a:schemeClr val="accent2">
                  <a:lumMod val="50000"/>
                </a:schemeClr>
              </a:solidFill>
            </a:endParaRPr>
          </a:p>
        </p:txBody>
      </p:sp>
      <p:sp>
        <p:nvSpPr>
          <p:cNvPr id="230" name="Google Shape;230;p29"/>
          <p:cNvSpPr txBox="1">
            <a:spLocks noGrp="1"/>
          </p:cNvSpPr>
          <p:nvPr>
            <p:ph type="body" idx="1"/>
          </p:nvPr>
        </p:nvSpPr>
        <p:spPr>
          <a:xfrm>
            <a:off x="175286" y="997407"/>
            <a:ext cx="4023013" cy="3065400"/>
          </a:xfrm>
          <a:prstGeom prst="rect">
            <a:avLst/>
          </a:prstGeom>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Font typeface="Wingdings" panose="05000000000000000000" pitchFamily="2" charset="2"/>
              <a:buChar char="v"/>
            </a:pPr>
            <a:r>
              <a:rPr lang="en" sz="1600" b="1" dirty="0">
                <a:latin typeface="Nunito" panose="020B0604020202020204" charset="0"/>
                <a:cs typeface="Times New Roman" panose="02020603050405020304" pitchFamily="18" charset="0"/>
              </a:rPr>
              <a:t>The overall trend shows a positive correlation between Incident Travel Time and Incident Response Time. This means that as the travel time increases, the response time also tends to increase. This is intuitive, as longer travel times naturally lead to longer overall response times.</a:t>
            </a:r>
          </a:p>
          <a:p>
            <a:pPr marL="285750" lvl="0" indent="-285750" algn="just" rtl="0">
              <a:lnSpc>
                <a:spcPct val="100000"/>
              </a:lnSpc>
              <a:spcBef>
                <a:spcPts val="0"/>
              </a:spcBef>
              <a:spcAft>
                <a:spcPts val="0"/>
              </a:spcAft>
              <a:buFont typeface="Wingdings" panose="05000000000000000000" pitchFamily="2" charset="2"/>
              <a:buChar char="v"/>
            </a:pPr>
            <a:endParaRPr lang="en" sz="1600" b="1" dirty="0">
              <a:latin typeface="Nunito" panose="020B0604020202020204" charset="0"/>
              <a:cs typeface="Times New Roman" panose="02020603050405020304" pitchFamily="18" charset="0"/>
            </a:endParaRPr>
          </a:p>
          <a:p>
            <a:pPr marL="285750" lvl="0" indent="-285750" algn="just" rtl="0">
              <a:lnSpc>
                <a:spcPct val="100000"/>
              </a:lnSpc>
              <a:spcBef>
                <a:spcPts val="0"/>
              </a:spcBef>
              <a:spcAft>
                <a:spcPts val="0"/>
              </a:spcAft>
              <a:buFont typeface="Wingdings" panose="05000000000000000000" pitchFamily="2" charset="2"/>
              <a:buChar char="v"/>
            </a:pPr>
            <a:r>
              <a:rPr lang="en" sz="1600" b="1" dirty="0">
                <a:latin typeface="Nunito" panose="020B0604020202020204" charset="0"/>
                <a:cs typeface="Times New Roman" panose="02020603050405020304" pitchFamily="18" charset="0"/>
              </a:rPr>
              <a:t>There are some data points scattered towards the upper right corner of the plot. These outliers represent incidents with significantly longer travel and response times.</a:t>
            </a:r>
            <a:endParaRPr sz="1600" b="1" dirty="0">
              <a:latin typeface="Nunito" panose="020B060402020202020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502726" y="821418"/>
            <a:ext cx="4302457" cy="388620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6569" y="349291"/>
            <a:ext cx="8398721" cy="435432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1130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5602" y="314161"/>
            <a:ext cx="8152707" cy="45141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467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 name="Title 2"/>
          <p:cNvSpPr>
            <a:spLocks noGrp="1"/>
          </p:cNvSpPr>
          <p:nvPr>
            <p:ph type="title"/>
          </p:nvPr>
        </p:nvSpPr>
        <p:spPr>
          <a:xfrm>
            <a:off x="332509" y="211322"/>
            <a:ext cx="7505700" cy="954600"/>
          </a:xfrm>
        </p:spPr>
        <p:txBody>
          <a:bodyPr>
            <a:normAutofit/>
          </a:bodyPr>
          <a:lstStyle/>
          <a:p>
            <a:r>
              <a:rPr lang="en-IN" sz="4000" b="1" dirty="0">
                <a:solidFill>
                  <a:schemeClr val="accent2">
                    <a:lumMod val="50000"/>
                  </a:schemeClr>
                </a:solidFill>
              </a:rPr>
              <a:t>MODEL BUILDING</a:t>
            </a:r>
            <a:endParaRPr lang="en-IN" sz="4400" b="1" dirty="0">
              <a:solidFill>
                <a:schemeClr val="accent2">
                  <a:lumMod val="50000"/>
                </a:schemeClr>
              </a:solidFill>
            </a:endParaRPr>
          </a:p>
        </p:txBody>
      </p:sp>
      <p:sp>
        <p:nvSpPr>
          <p:cNvPr id="5" name="Rectangle 2"/>
          <p:cNvSpPr>
            <a:spLocks noChangeArrowheads="1"/>
          </p:cNvSpPr>
          <p:nvPr/>
        </p:nvSpPr>
        <p:spPr bwMode="auto">
          <a:xfrm>
            <a:off x="332509" y="838200"/>
            <a:ext cx="864852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b="1" dirty="0">
                <a:solidFill>
                  <a:schemeClr val="accent5">
                    <a:lumMod val="50000"/>
                  </a:schemeClr>
                </a:solidFill>
                <a:latin typeface="Nunito" panose="020B0604020202020204" charset="0"/>
              </a:rPr>
              <a:t>Data Preprocessing:</a:t>
            </a:r>
          </a:p>
          <a:p>
            <a:pPr lvl="0" eaLnBrk="0" fontAlgn="base" hangingPunct="0">
              <a:spcBef>
                <a:spcPct val="0"/>
              </a:spcBef>
              <a:spcAft>
                <a:spcPct val="0"/>
              </a:spcAft>
              <a:buClrTx/>
            </a:pPr>
            <a:endParaRPr lang="en-US" sz="1800" b="1" dirty="0">
              <a:solidFill>
                <a:schemeClr val="accent5">
                  <a:lumMod val="50000"/>
                </a:schemeClr>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1800" b="1" dirty="0" err="1">
                <a:solidFill>
                  <a:schemeClr val="accent5">
                    <a:lumMod val="50000"/>
                  </a:schemeClr>
                </a:solidFill>
                <a:latin typeface="Nunito" panose="020B0604020202020204" charset="0"/>
              </a:rPr>
              <a:t>Datetime</a:t>
            </a:r>
            <a:r>
              <a:rPr lang="en-US" sz="1800" b="1" dirty="0">
                <a:solidFill>
                  <a:schemeClr val="accent5">
                    <a:lumMod val="50000"/>
                  </a:schemeClr>
                </a:solidFill>
                <a:latin typeface="Nunito" panose="020B0604020202020204" charset="0"/>
              </a:rPr>
              <a:t> Parsing:</a:t>
            </a:r>
          </a:p>
          <a:p>
            <a:pPr lvl="0" eaLnBrk="0" fontAlgn="base" hangingPunct="0">
              <a:spcBef>
                <a:spcPct val="0"/>
              </a:spcBef>
              <a:spcAft>
                <a:spcPct val="0"/>
              </a:spcAft>
              <a:buClrTx/>
            </a:pPr>
            <a:r>
              <a:rPr lang="en-US" sz="1800" b="1" dirty="0">
                <a:solidFill>
                  <a:schemeClr val="accent1"/>
                </a:solidFill>
                <a:latin typeface="Nunito" panose="020B0604020202020204" charset="0"/>
              </a:rPr>
              <a:t>           Extracted </a:t>
            </a:r>
            <a:r>
              <a:rPr lang="en-US" sz="1800" b="1" dirty="0" err="1">
                <a:solidFill>
                  <a:schemeClr val="accent1"/>
                </a:solidFill>
                <a:latin typeface="Nunito" panose="020B0604020202020204" charset="0"/>
              </a:rPr>
              <a:t>hour_of_day</a:t>
            </a:r>
            <a:r>
              <a:rPr lang="en-US" sz="1800" b="1" dirty="0">
                <a:solidFill>
                  <a:schemeClr val="accent1"/>
                </a:solidFill>
                <a:latin typeface="Nunito" panose="020B0604020202020204" charset="0"/>
              </a:rPr>
              <a:t>, </a:t>
            </a:r>
            <a:r>
              <a:rPr lang="en-US" sz="1800" b="1" dirty="0" err="1">
                <a:solidFill>
                  <a:schemeClr val="accent1"/>
                </a:solidFill>
                <a:latin typeface="Nunito" panose="020B0604020202020204" charset="0"/>
              </a:rPr>
              <a:t>day_of_week</a:t>
            </a:r>
            <a:r>
              <a:rPr lang="en-US" sz="1800" b="1" dirty="0">
                <a:solidFill>
                  <a:schemeClr val="accent1"/>
                </a:solidFill>
                <a:latin typeface="Nunito" panose="020B0604020202020204" charset="0"/>
              </a:rPr>
              <a:t>, &amp; month from incident timestamps.</a:t>
            </a:r>
          </a:p>
          <a:p>
            <a:pPr lvl="0" eaLnBrk="0" fontAlgn="base" hangingPunct="0">
              <a:spcBef>
                <a:spcPct val="0"/>
              </a:spcBef>
              <a:spcAft>
                <a:spcPct val="0"/>
              </a:spcAft>
              <a:buClrTx/>
            </a:pPr>
            <a:r>
              <a:rPr lang="en-US" sz="1800" b="1" dirty="0">
                <a:solidFill>
                  <a:schemeClr val="accent1"/>
                </a:solidFill>
                <a:latin typeface="Nunito" panose="020B0604020202020204" charset="0"/>
              </a:rPr>
              <a:t>           Calculated </a:t>
            </a:r>
            <a:r>
              <a:rPr lang="en-US" sz="1800" b="1" dirty="0" err="1">
                <a:solidFill>
                  <a:schemeClr val="accent1"/>
                </a:solidFill>
                <a:latin typeface="Nunito" panose="020B0604020202020204" charset="0"/>
              </a:rPr>
              <a:t>total_incident_duration</a:t>
            </a:r>
            <a:r>
              <a:rPr lang="en-US" sz="1800" b="1" dirty="0">
                <a:solidFill>
                  <a:schemeClr val="accent1"/>
                </a:solidFill>
                <a:latin typeface="Nunito" panose="020B0604020202020204" charset="0"/>
              </a:rPr>
              <a:t> in minutes.</a:t>
            </a:r>
          </a:p>
          <a:p>
            <a:pPr lvl="0" eaLnBrk="0" fontAlgn="base" hangingPunct="0">
              <a:spcBef>
                <a:spcPct val="0"/>
              </a:spcBef>
              <a:spcAft>
                <a:spcPct val="0"/>
              </a:spcAft>
              <a:buClrTx/>
            </a:pPr>
            <a:endParaRPr lang="en-US" sz="1800" b="1" dirty="0">
              <a:solidFill>
                <a:schemeClr val="accent1"/>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1800" b="1" dirty="0">
                <a:solidFill>
                  <a:schemeClr val="accent5">
                    <a:lumMod val="50000"/>
                  </a:schemeClr>
                </a:solidFill>
                <a:latin typeface="Nunito" panose="020B0604020202020204" charset="0"/>
              </a:rPr>
              <a:t>Feature Filtering:</a:t>
            </a:r>
          </a:p>
          <a:p>
            <a:pPr lvl="0" eaLnBrk="0" fontAlgn="base" hangingPunct="0">
              <a:spcBef>
                <a:spcPct val="0"/>
              </a:spcBef>
              <a:spcAft>
                <a:spcPct val="0"/>
              </a:spcAft>
              <a:buClrTx/>
            </a:pPr>
            <a:r>
              <a:rPr lang="en-US" sz="1800" b="1" dirty="0">
                <a:solidFill>
                  <a:schemeClr val="accent1"/>
                </a:solidFill>
                <a:latin typeface="Nunito" panose="020B0604020202020204" charset="0"/>
              </a:rPr>
              <a:t>           Retained records with valid response times (1–600 seconds).</a:t>
            </a:r>
          </a:p>
          <a:p>
            <a:pPr lvl="0" eaLnBrk="0" fontAlgn="base" hangingPunct="0">
              <a:spcBef>
                <a:spcPct val="0"/>
              </a:spcBef>
              <a:spcAft>
                <a:spcPct val="0"/>
              </a:spcAft>
              <a:buClrTx/>
            </a:pPr>
            <a:endParaRPr lang="en-US" sz="1800" b="1" dirty="0">
              <a:solidFill>
                <a:schemeClr val="accent1"/>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1800" b="1" dirty="0">
                <a:solidFill>
                  <a:schemeClr val="accent5">
                    <a:lumMod val="50000"/>
                  </a:schemeClr>
                </a:solidFill>
                <a:latin typeface="Nunito" panose="020B0604020202020204" charset="0"/>
              </a:rPr>
              <a:t>Feature Engineering:</a:t>
            </a:r>
          </a:p>
          <a:p>
            <a:pPr lvl="0" eaLnBrk="0" fontAlgn="base" hangingPunct="0">
              <a:spcBef>
                <a:spcPct val="0"/>
              </a:spcBef>
              <a:spcAft>
                <a:spcPct val="0"/>
              </a:spcAft>
              <a:buClrTx/>
            </a:pPr>
            <a:r>
              <a:rPr lang="en-US" sz="1800" b="1" dirty="0">
                <a:solidFill>
                  <a:schemeClr val="accent1"/>
                </a:solidFill>
                <a:latin typeface="Nunito" panose="020B0604020202020204" charset="0"/>
              </a:rPr>
              <a:t>           Categorized nominal, ordinal, and numerical features.</a:t>
            </a:r>
          </a:p>
          <a:p>
            <a:pPr lvl="0" eaLnBrk="0" fontAlgn="base" hangingPunct="0">
              <a:spcBef>
                <a:spcPct val="0"/>
              </a:spcBef>
              <a:spcAft>
                <a:spcPct val="0"/>
              </a:spcAft>
              <a:buClrTx/>
            </a:pPr>
            <a:endParaRPr lang="en-US" sz="1800" b="1" dirty="0">
              <a:solidFill>
                <a:schemeClr val="accent1"/>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1800" b="1" dirty="0">
                <a:solidFill>
                  <a:schemeClr val="accent5">
                    <a:lumMod val="50000"/>
                  </a:schemeClr>
                </a:solidFill>
                <a:latin typeface="Nunito" panose="020B0604020202020204" charset="0"/>
              </a:rPr>
              <a:t>Handling Missing Values: </a:t>
            </a:r>
          </a:p>
          <a:p>
            <a:pPr lvl="0" eaLnBrk="0" fontAlgn="base" hangingPunct="0">
              <a:spcBef>
                <a:spcPct val="0"/>
              </a:spcBef>
              <a:spcAft>
                <a:spcPct val="0"/>
              </a:spcAft>
              <a:buClrTx/>
            </a:pPr>
            <a:r>
              <a:rPr lang="en-US" sz="1800" b="1" dirty="0">
                <a:solidFill>
                  <a:schemeClr val="accent1"/>
                </a:solidFill>
                <a:latin typeface="Nunito" panose="020B0604020202020204" charset="0"/>
              </a:rPr>
              <a:t>           Dropped rows with </a:t>
            </a:r>
            <a:r>
              <a:rPr lang="en-US" sz="1800" b="1" dirty="0" err="1">
                <a:solidFill>
                  <a:schemeClr val="accent1"/>
                </a:solidFill>
                <a:latin typeface="Nunito" panose="020B0604020202020204" charset="0"/>
              </a:rPr>
              <a:t>NaN</a:t>
            </a:r>
            <a:r>
              <a:rPr lang="en-US" sz="1800" b="1" dirty="0">
                <a:solidFill>
                  <a:schemeClr val="accent1"/>
                </a:solidFill>
                <a:latin typeface="Nunito" panose="020B0604020202020204" charset="0"/>
              </a:rPr>
              <a:t> values.</a:t>
            </a:r>
          </a:p>
        </p:txBody>
      </p:sp>
    </p:spTree>
    <p:extLst>
      <p:ext uri="{BB962C8B-B14F-4D97-AF65-F5344CB8AC3E}">
        <p14:creationId xmlns:p14="http://schemas.microsoft.com/office/powerpoint/2010/main" val="1413809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 name="Title 2"/>
          <p:cNvSpPr>
            <a:spLocks noGrp="1"/>
          </p:cNvSpPr>
          <p:nvPr>
            <p:ph type="title"/>
          </p:nvPr>
        </p:nvSpPr>
        <p:spPr>
          <a:xfrm>
            <a:off x="192665" y="211322"/>
            <a:ext cx="7505700" cy="954600"/>
          </a:xfrm>
        </p:spPr>
        <p:txBody>
          <a:bodyPr>
            <a:normAutofit/>
          </a:bodyPr>
          <a:lstStyle/>
          <a:p>
            <a:r>
              <a:rPr lang="en-IN" sz="4000" b="1" dirty="0">
                <a:solidFill>
                  <a:schemeClr val="accent2">
                    <a:lumMod val="50000"/>
                  </a:schemeClr>
                </a:solidFill>
              </a:rPr>
              <a:t>MODEL BUILDING</a:t>
            </a:r>
            <a:endParaRPr lang="en-IN" sz="4400" b="1" dirty="0">
              <a:solidFill>
                <a:schemeClr val="accent2">
                  <a:lumMod val="50000"/>
                </a:schemeClr>
              </a:solidFill>
            </a:endParaRPr>
          </a:p>
        </p:txBody>
      </p:sp>
      <p:sp>
        <p:nvSpPr>
          <p:cNvPr id="3" name="Rectangle 1"/>
          <p:cNvSpPr>
            <a:spLocks noChangeArrowheads="1"/>
          </p:cNvSpPr>
          <p:nvPr/>
        </p:nvSpPr>
        <p:spPr bwMode="auto">
          <a:xfrm>
            <a:off x="255010" y="812714"/>
            <a:ext cx="8625753"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b="1" dirty="0">
                <a:solidFill>
                  <a:schemeClr val="accent5">
                    <a:lumMod val="50000"/>
                  </a:schemeClr>
                </a:solidFill>
                <a:latin typeface="Nunito" panose="020B0604020202020204" charset="0"/>
              </a:rPr>
              <a:t>Feature Categories:</a:t>
            </a:r>
          </a:p>
          <a:p>
            <a:pPr lvl="0" eaLnBrk="0" fontAlgn="base" hangingPunct="0">
              <a:spcBef>
                <a:spcPct val="0"/>
              </a:spcBef>
              <a:spcAft>
                <a:spcPct val="0"/>
              </a:spcAft>
              <a:buClrTx/>
            </a:pPr>
            <a:endParaRPr lang="en-US" sz="1000" b="1" dirty="0">
              <a:solidFill>
                <a:schemeClr val="accent5">
                  <a:lumMod val="50000"/>
                </a:schemeClr>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1800" b="1" dirty="0">
                <a:solidFill>
                  <a:schemeClr val="accent5">
                    <a:lumMod val="50000"/>
                  </a:schemeClr>
                </a:solidFill>
                <a:latin typeface="Nunito" panose="020B0604020202020204" charset="0"/>
              </a:rPr>
              <a:t>Numerical Features:</a:t>
            </a:r>
          </a:p>
          <a:p>
            <a:pPr lvl="0" eaLnBrk="0" fontAlgn="base" hangingPunct="0">
              <a:spcBef>
                <a:spcPct val="0"/>
              </a:spcBef>
              <a:spcAft>
                <a:spcPct val="0"/>
              </a:spcAft>
              <a:buClrTx/>
            </a:pPr>
            <a:r>
              <a:rPr lang="en-US" sz="1800" b="1" dirty="0">
                <a:solidFill>
                  <a:schemeClr val="accent1"/>
                </a:solidFill>
                <a:latin typeface="Nunito" panose="020B0604020202020204" charset="0"/>
              </a:rPr>
              <a:t>DISPATCH_RESPONSE_SECONDS_QY</a:t>
            </a:r>
          </a:p>
          <a:p>
            <a:pPr lvl="0" eaLnBrk="0" fontAlgn="base" hangingPunct="0">
              <a:spcBef>
                <a:spcPct val="0"/>
              </a:spcBef>
              <a:spcAft>
                <a:spcPct val="0"/>
              </a:spcAft>
              <a:buClrTx/>
            </a:pPr>
            <a:r>
              <a:rPr lang="en-US" sz="1800" b="1" dirty="0">
                <a:solidFill>
                  <a:schemeClr val="accent1"/>
                </a:solidFill>
                <a:latin typeface="Nunito" panose="020B0604020202020204" charset="0"/>
              </a:rPr>
              <a:t>INCIDENT_TRAVEL_TM_SECONDS_QY</a:t>
            </a:r>
          </a:p>
          <a:p>
            <a:pPr marL="285750" lvl="0" indent="-285750" eaLnBrk="0" fontAlgn="base" hangingPunct="0">
              <a:spcBef>
                <a:spcPct val="0"/>
              </a:spcBef>
              <a:spcAft>
                <a:spcPct val="0"/>
              </a:spcAft>
              <a:buClrTx/>
              <a:buFont typeface="Wingdings" panose="05000000000000000000" pitchFamily="2" charset="2"/>
              <a:buChar char="v"/>
            </a:pPr>
            <a:endParaRPr lang="en-US" sz="1800" b="1" dirty="0">
              <a:solidFill>
                <a:schemeClr val="accent5">
                  <a:lumMod val="50000"/>
                </a:schemeClr>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1800" b="1" dirty="0">
                <a:solidFill>
                  <a:schemeClr val="accent5">
                    <a:lumMod val="50000"/>
                  </a:schemeClr>
                </a:solidFill>
                <a:latin typeface="Nunito" panose="020B0604020202020204" charset="0"/>
              </a:rPr>
              <a:t>Ordinal Features:</a:t>
            </a:r>
          </a:p>
          <a:p>
            <a:pPr lvl="0" eaLnBrk="0" fontAlgn="base" hangingPunct="0">
              <a:spcBef>
                <a:spcPct val="0"/>
              </a:spcBef>
              <a:spcAft>
                <a:spcPct val="0"/>
              </a:spcAft>
              <a:buClrTx/>
            </a:pPr>
            <a:r>
              <a:rPr lang="en-US" sz="1800" b="1" dirty="0">
                <a:solidFill>
                  <a:schemeClr val="accent1"/>
                </a:solidFill>
                <a:latin typeface="Nunito" panose="020B0604020202020204" charset="0"/>
              </a:rPr>
              <a:t>INITIAL_SEVERITY_LEVEL_CODE, </a:t>
            </a:r>
          </a:p>
          <a:p>
            <a:pPr lvl="0" eaLnBrk="0" fontAlgn="base" hangingPunct="0">
              <a:spcBef>
                <a:spcPct val="0"/>
              </a:spcBef>
              <a:spcAft>
                <a:spcPct val="0"/>
              </a:spcAft>
              <a:buClrTx/>
            </a:pPr>
            <a:r>
              <a:rPr lang="en-US" sz="1800" b="1" dirty="0">
                <a:solidFill>
                  <a:schemeClr val="accent1"/>
                </a:solidFill>
                <a:latin typeface="Nunito" panose="020B0604020202020204" charset="0"/>
              </a:rPr>
              <a:t>FINAL_SEVERITY_LEVEL_CODE, </a:t>
            </a:r>
          </a:p>
          <a:p>
            <a:pPr lvl="0" eaLnBrk="0" fontAlgn="base" hangingPunct="0">
              <a:spcBef>
                <a:spcPct val="0"/>
              </a:spcBef>
              <a:spcAft>
                <a:spcPct val="0"/>
              </a:spcAft>
              <a:buClrTx/>
            </a:pPr>
            <a:endParaRPr lang="en-US" sz="1800" b="1" dirty="0">
              <a:solidFill>
                <a:schemeClr val="accent5">
                  <a:lumMod val="50000"/>
                </a:schemeClr>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1800" b="1" dirty="0">
                <a:solidFill>
                  <a:schemeClr val="accent5">
                    <a:lumMod val="50000"/>
                  </a:schemeClr>
                </a:solidFill>
                <a:latin typeface="Nunito" panose="020B0604020202020204" charset="0"/>
              </a:rPr>
              <a:t>Nominal Features:</a:t>
            </a:r>
          </a:p>
          <a:p>
            <a:pPr lvl="0" eaLnBrk="0" fontAlgn="base" hangingPunct="0">
              <a:spcBef>
                <a:spcPct val="0"/>
              </a:spcBef>
              <a:spcAft>
                <a:spcPct val="0"/>
              </a:spcAft>
              <a:buClrTx/>
            </a:pPr>
            <a:r>
              <a:rPr lang="en-US" sz="1800" b="1" dirty="0">
                <a:solidFill>
                  <a:schemeClr val="accent1"/>
                </a:solidFill>
                <a:latin typeface="Nunito" panose="020B0604020202020204" charset="0"/>
              </a:rPr>
              <a:t>Event indicators, call types, boroughs, etc.</a:t>
            </a:r>
          </a:p>
          <a:p>
            <a:pPr marL="285750" lvl="0" indent="-285750" eaLnBrk="0" fontAlgn="base" hangingPunct="0">
              <a:spcBef>
                <a:spcPct val="0"/>
              </a:spcBef>
              <a:spcAft>
                <a:spcPct val="0"/>
              </a:spcAft>
              <a:buClrTx/>
              <a:buFont typeface="Wingdings" panose="05000000000000000000" pitchFamily="2" charset="2"/>
              <a:buChar char="v"/>
            </a:pPr>
            <a:endParaRPr lang="en-US" sz="1800" b="1" dirty="0">
              <a:solidFill>
                <a:schemeClr val="accent5">
                  <a:lumMod val="50000"/>
                </a:schemeClr>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1800" b="1" dirty="0">
                <a:solidFill>
                  <a:schemeClr val="accent5">
                    <a:lumMod val="50000"/>
                  </a:schemeClr>
                </a:solidFill>
                <a:latin typeface="Nunito" panose="020B0604020202020204" charset="0"/>
              </a:rPr>
              <a:t>Target Variable: </a:t>
            </a:r>
          </a:p>
          <a:p>
            <a:pPr lvl="0" eaLnBrk="0" fontAlgn="base" hangingPunct="0">
              <a:spcBef>
                <a:spcPct val="0"/>
              </a:spcBef>
              <a:spcAft>
                <a:spcPct val="0"/>
              </a:spcAft>
              <a:buClrTx/>
            </a:pPr>
            <a:r>
              <a:rPr lang="en-US" sz="1800" b="1" dirty="0">
                <a:solidFill>
                  <a:schemeClr val="accent1"/>
                </a:solidFill>
                <a:latin typeface="Nunito" panose="020B0604020202020204" charset="0"/>
              </a:rPr>
              <a:t>INCIDENT_RESPONSE_SECONDS_QY</a:t>
            </a:r>
          </a:p>
        </p:txBody>
      </p:sp>
      <p:pic>
        <p:nvPicPr>
          <p:cNvPr id="5" name="Picture 4"/>
          <p:cNvPicPr>
            <a:picLocks noChangeAspect="1"/>
          </p:cNvPicPr>
          <p:nvPr/>
        </p:nvPicPr>
        <p:blipFill>
          <a:blip r:embed="rId3"/>
          <a:stretch>
            <a:fillRect/>
          </a:stretch>
        </p:blipFill>
        <p:spPr>
          <a:xfrm>
            <a:off x="5133109" y="332510"/>
            <a:ext cx="3581400" cy="445423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897241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 name="Title 2"/>
          <p:cNvSpPr>
            <a:spLocks noGrp="1"/>
          </p:cNvSpPr>
          <p:nvPr>
            <p:ph type="title"/>
          </p:nvPr>
        </p:nvSpPr>
        <p:spPr>
          <a:xfrm>
            <a:off x="192665" y="211322"/>
            <a:ext cx="7505700" cy="954600"/>
          </a:xfrm>
        </p:spPr>
        <p:txBody>
          <a:bodyPr>
            <a:normAutofit/>
          </a:bodyPr>
          <a:lstStyle/>
          <a:p>
            <a:r>
              <a:rPr lang="en-IN" sz="4000" b="1" dirty="0">
                <a:solidFill>
                  <a:schemeClr val="accent2">
                    <a:lumMod val="50000"/>
                  </a:schemeClr>
                </a:solidFill>
              </a:rPr>
              <a:t>MODEL BUILDING</a:t>
            </a:r>
            <a:endParaRPr lang="en-IN" sz="4400" b="1" dirty="0">
              <a:solidFill>
                <a:schemeClr val="accent2">
                  <a:lumMod val="50000"/>
                </a:schemeClr>
              </a:solidFill>
            </a:endParaRPr>
          </a:p>
        </p:txBody>
      </p:sp>
      <p:sp>
        <p:nvSpPr>
          <p:cNvPr id="3" name="Rectangle 1"/>
          <p:cNvSpPr>
            <a:spLocks noChangeArrowheads="1"/>
          </p:cNvSpPr>
          <p:nvPr/>
        </p:nvSpPr>
        <p:spPr bwMode="auto">
          <a:xfrm>
            <a:off x="255010" y="828104"/>
            <a:ext cx="862575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2000" b="1" dirty="0">
                <a:solidFill>
                  <a:schemeClr val="accent5">
                    <a:lumMod val="50000"/>
                  </a:schemeClr>
                </a:solidFill>
                <a:latin typeface="Nunito" panose="020B0604020202020204" charset="0"/>
              </a:rPr>
              <a:t>Model Pipeline Architecture</a:t>
            </a:r>
          </a:p>
          <a:p>
            <a:pPr lvl="0" eaLnBrk="0" fontAlgn="base" hangingPunct="0">
              <a:spcBef>
                <a:spcPct val="0"/>
              </a:spcBef>
              <a:spcAft>
                <a:spcPct val="0"/>
              </a:spcAft>
              <a:buClrTx/>
            </a:pPr>
            <a:endParaRPr lang="en-US" sz="2000" b="1" dirty="0">
              <a:solidFill>
                <a:schemeClr val="accent5">
                  <a:lumMod val="50000"/>
                </a:schemeClr>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2000" b="1" dirty="0">
                <a:solidFill>
                  <a:schemeClr val="accent5">
                    <a:lumMod val="50000"/>
                  </a:schemeClr>
                </a:solidFill>
                <a:latin typeface="Nunito" panose="020B0604020202020204" charset="0"/>
              </a:rPr>
              <a:t>Preprocessing Pipeline:</a:t>
            </a:r>
          </a:p>
          <a:p>
            <a:pPr lvl="0" eaLnBrk="0" fontAlgn="base" hangingPunct="0">
              <a:spcBef>
                <a:spcPct val="0"/>
              </a:spcBef>
              <a:spcAft>
                <a:spcPct val="0"/>
              </a:spcAft>
              <a:buClrTx/>
            </a:pPr>
            <a:r>
              <a:rPr lang="en-US" sz="2000" b="1" dirty="0">
                <a:solidFill>
                  <a:schemeClr val="accent1"/>
                </a:solidFill>
                <a:latin typeface="Nunito" panose="020B0604020202020204" charset="0"/>
              </a:rPr>
              <a:t>Numerical: Standard </a:t>
            </a:r>
            <a:r>
              <a:rPr lang="en-US" sz="2000" b="1" dirty="0" err="1">
                <a:solidFill>
                  <a:schemeClr val="accent1"/>
                </a:solidFill>
                <a:latin typeface="Nunito" panose="020B0604020202020204" charset="0"/>
              </a:rPr>
              <a:t>Scaler</a:t>
            </a:r>
            <a:endParaRPr lang="en-US" sz="2000" b="1" dirty="0">
              <a:solidFill>
                <a:schemeClr val="accent1"/>
              </a:solidFill>
              <a:latin typeface="Nunito" panose="020B0604020202020204" charset="0"/>
            </a:endParaRPr>
          </a:p>
          <a:p>
            <a:pPr lvl="0" eaLnBrk="0" fontAlgn="base" hangingPunct="0">
              <a:spcBef>
                <a:spcPct val="0"/>
              </a:spcBef>
              <a:spcAft>
                <a:spcPct val="0"/>
              </a:spcAft>
              <a:buClrTx/>
            </a:pPr>
            <a:r>
              <a:rPr lang="en-US" sz="2000" b="1" dirty="0">
                <a:solidFill>
                  <a:schemeClr val="accent1"/>
                </a:solidFill>
                <a:latin typeface="Nunito" panose="020B0604020202020204" charset="0"/>
              </a:rPr>
              <a:t>Nominal: </a:t>
            </a:r>
            <a:r>
              <a:rPr lang="en-US" sz="2000" b="1" dirty="0" err="1">
                <a:solidFill>
                  <a:schemeClr val="accent1"/>
                </a:solidFill>
                <a:latin typeface="Nunito" panose="020B0604020202020204" charset="0"/>
              </a:rPr>
              <a:t>OneHotEncoder</a:t>
            </a:r>
            <a:endParaRPr lang="en-US" sz="2000" b="1" dirty="0">
              <a:solidFill>
                <a:schemeClr val="accent1"/>
              </a:solidFill>
              <a:latin typeface="Nunito" panose="020B0604020202020204" charset="0"/>
            </a:endParaRPr>
          </a:p>
          <a:p>
            <a:pPr lvl="0" eaLnBrk="0" fontAlgn="base" hangingPunct="0">
              <a:spcBef>
                <a:spcPct val="0"/>
              </a:spcBef>
              <a:spcAft>
                <a:spcPct val="0"/>
              </a:spcAft>
              <a:buClrTx/>
            </a:pPr>
            <a:r>
              <a:rPr lang="en-US" sz="2000" b="1" dirty="0">
                <a:solidFill>
                  <a:schemeClr val="accent1"/>
                </a:solidFill>
                <a:latin typeface="Nunito" panose="020B0604020202020204" charset="0"/>
              </a:rPr>
              <a:t>Ordinal: </a:t>
            </a:r>
            <a:r>
              <a:rPr lang="en-US" sz="2000" b="1" dirty="0" err="1">
                <a:solidFill>
                  <a:schemeClr val="accent1"/>
                </a:solidFill>
                <a:latin typeface="Nunito" panose="020B0604020202020204" charset="0"/>
              </a:rPr>
              <a:t>OrdinalEncoder</a:t>
            </a:r>
            <a:endParaRPr lang="en-US" sz="2000" b="1" dirty="0">
              <a:solidFill>
                <a:schemeClr val="accent1"/>
              </a:solidFill>
              <a:latin typeface="Nunito" panose="020B0604020202020204" charset="0"/>
            </a:endParaRPr>
          </a:p>
          <a:p>
            <a:pPr lvl="0" eaLnBrk="0" fontAlgn="base" hangingPunct="0">
              <a:spcBef>
                <a:spcPct val="0"/>
              </a:spcBef>
              <a:spcAft>
                <a:spcPct val="0"/>
              </a:spcAft>
              <a:buClrTx/>
            </a:pPr>
            <a:endParaRPr lang="en-US" sz="2000" b="1" dirty="0">
              <a:solidFill>
                <a:schemeClr val="accent5">
                  <a:lumMod val="50000"/>
                </a:schemeClr>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2000" b="1" dirty="0">
                <a:solidFill>
                  <a:schemeClr val="accent5">
                    <a:lumMod val="50000"/>
                  </a:schemeClr>
                </a:solidFill>
                <a:latin typeface="Nunito" panose="020B0604020202020204" charset="0"/>
              </a:rPr>
              <a:t>Dimensionality Reduction: </a:t>
            </a:r>
          </a:p>
          <a:p>
            <a:pPr lvl="0" eaLnBrk="0" fontAlgn="base" hangingPunct="0">
              <a:spcBef>
                <a:spcPct val="0"/>
              </a:spcBef>
              <a:spcAft>
                <a:spcPct val="0"/>
              </a:spcAft>
              <a:buClrTx/>
            </a:pPr>
            <a:r>
              <a:rPr lang="en-US" sz="2000" b="1" dirty="0">
                <a:solidFill>
                  <a:schemeClr val="accent1"/>
                </a:solidFill>
                <a:latin typeface="Nunito" panose="020B0604020202020204" charset="0"/>
              </a:rPr>
              <a:t>PCA (10 components)</a:t>
            </a:r>
          </a:p>
          <a:p>
            <a:pPr lvl="0" eaLnBrk="0" fontAlgn="base" hangingPunct="0">
              <a:spcBef>
                <a:spcPct val="0"/>
              </a:spcBef>
              <a:spcAft>
                <a:spcPct val="0"/>
              </a:spcAft>
              <a:buClrTx/>
            </a:pPr>
            <a:endParaRPr lang="en-US" sz="2000" b="1" dirty="0">
              <a:solidFill>
                <a:schemeClr val="accent5">
                  <a:lumMod val="50000"/>
                </a:schemeClr>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2000" b="1" dirty="0" err="1">
                <a:solidFill>
                  <a:schemeClr val="accent5">
                    <a:lumMod val="50000"/>
                  </a:schemeClr>
                </a:solidFill>
                <a:latin typeface="Nunito" panose="020B0604020202020204" charset="0"/>
              </a:rPr>
              <a:t>Regressor</a:t>
            </a:r>
            <a:r>
              <a:rPr lang="en-US" sz="2000" b="1" dirty="0">
                <a:solidFill>
                  <a:schemeClr val="accent5">
                    <a:lumMod val="50000"/>
                  </a:schemeClr>
                </a:solidFill>
                <a:latin typeface="Nunito" panose="020B0604020202020204" charset="0"/>
              </a:rPr>
              <a:t>: </a:t>
            </a:r>
          </a:p>
          <a:p>
            <a:pPr lvl="0" eaLnBrk="0" fontAlgn="base" hangingPunct="0">
              <a:spcBef>
                <a:spcPct val="0"/>
              </a:spcBef>
              <a:spcAft>
                <a:spcPct val="0"/>
              </a:spcAft>
              <a:buClrTx/>
            </a:pPr>
            <a:r>
              <a:rPr lang="en-US" sz="2000" b="1" dirty="0" err="1">
                <a:solidFill>
                  <a:schemeClr val="accent1"/>
                </a:solidFill>
                <a:latin typeface="Nunito" panose="020B0604020202020204" charset="0"/>
              </a:rPr>
              <a:t>PyTorch</a:t>
            </a:r>
            <a:r>
              <a:rPr lang="en-US" sz="2000" b="1" dirty="0">
                <a:solidFill>
                  <a:schemeClr val="accent1"/>
                </a:solidFill>
                <a:latin typeface="Nunito" panose="020B0604020202020204" charset="0"/>
              </a:rPr>
              <a:t>-based </a:t>
            </a:r>
            <a:r>
              <a:rPr lang="en-US" sz="2000" b="1" dirty="0" err="1">
                <a:solidFill>
                  <a:schemeClr val="accent1"/>
                </a:solidFill>
                <a:latin typeface="Nunito" panose="020B0604020202020204" charset="0"/>
              </a:rPr>
              <a:t>TorchRegressor</a:t>
            </a:r>
            <a:endParaRPr lang="en-US" sz="2000" b="1" dirty="0">
              <a:solidFill>
                <a:schemeClr val="accent1"/>
              </a:solidFill>
              <a:latin typeface="Nunito" panose="020B0604020202020204" charset="0"/>
            </a:endParaRPr>
          </a:p>
          <a:p>
            <a:pPr lvl="0" eaLnBrk="0" fontAlgn="base" hangingPunct="0">
              <a:spcBef>
                <a:spcPct val="0"/>
              </a:spcBef>
              <a:spcAft>
                <a:spcPct val="0"/>
              </a:spcAft>
              <a:buClrTx/>
            </a:pPr>
            <a:r>
              <a:rPr lang="en-US" sz="2000" b="1" dirty="0">
                <a:solidFill>
                  <a:schemeClr val="accent1"/>
                </a:solidFill>
                <a:latin typeface="Nunito" panose="020B0604020202020204" charset="0"/>
              </a:rPr>
              <a:t>Feed-forward neural network (FFN)</a:t>
            </a:r>
          </a:p>
        </p:txBody>
      </p:sp>
      <p:pic>
        <p:nvPicPr>
          <p:cNvPr id="4" name="Picture 3"/>
          <p:cNvPicPr>
            <a:picLocks noChangeAspect="1"/>
          </p:cNvPicPr>
          <p:nvPr/>
        </p:nvPicPr>
        <p:blipFill>
          <a:blip r:embed="rId3"/>
          <a:stretch>
            <a:fillRect/>
          </a:stretch>
        </p:blipFill>
        <p:spPr>
          <a:xfrm>
            <a:off x="4786746" y="353291"/>
            <a:ext cx="4010891" cy="448089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46245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 name="Title 2"/>
          <p:cNvSpPr>
            <a:spLocks noGrp="1"/>
          </p:cNvSpPr>
          <p:nvPr>
            <p:ph type="title"/>
          </p:nvPr>
        </p:nvSpPr>
        <p:spPr>
          <a:xfrm>
            <a:off x="192665" y="211322"/>
            <a:ext cx="7505700" cy="954600"/>
          </a:xfrm>
        </p:spPr>
        <p:txBody>
          <a:bodyPr>
            <a:normAutofit/>
          </a:bodyPr>
          <a:lstStyle/>
          <a:p>
            <a:r>
              <a:rPr lang="en-IN" sz="4000" b="1" dirty="0">
                <a:solidFill>
                  <a:schemeClr val="accent2">
                    <a:lumMod val="50000"/>
                  </a:schemeClr>
                </a:solidFill>
              </a:rPr>
              <a:t>MODEL BUILDING</a:t>
            </a:r>
            <a:endParaRPr lang="en-IN" sz="4400" b="1" dirty="0">
              <a:solidFill>
                <a:schemeClr val="accent2">
                  <a:lumMod val="50000"/>
                </a:schemeClr>
              </a:solidFill>
            </a:endParaRPr>
          </a:p>
        </p:txBody>
      </p:sp>
      <p:sp>
        <p:nvSpPr>
          <p:cNvPr id="3" name="Rectangle 1"/>
          <p:cNvSpPr>
            <a:spLocks noChangeArrowheads="1"/>
          </p:cNvSpPr>
          <p:nvPr/>
        </p:nvSpPr>
        <p:spPr bwMode="auto">
          <a:xfrm>
            <a:off x="255010" y="834195"/>
            <a:ext cx="555004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b="1" dirty="0">
                <a:solidFill>
                  <a:schemeClr val="accent5">
                    <a:lumMod val="50000"/>
                  </a:schemeClr>
                </a:solidFill>
                <a:latin typeface="Nunito" panose="020B0604020202020204" charset="0"/>
              </a:rPr>
              <a:t>Custom </a:t>
            </a:r>
            <a:r>
              <a:rPr lang="en-US" sz="1800" b="1" dirty="0" err="1">
                <a:solidFill>
                  <a:schemeClr val="accent5">
                    <a:lumMod val="50000"/>
                  </a:schemeClr>
                </a:solidFill>
                <a:latin typeface="Nunito" panose="020B0604020202020204" charset="0"/>
              </a:rPr>
              <a:t>Regressor</a:t>
            </a:r>
            <a:r>
              <a:rPr lang="en-US" sz="1800" b="1" dirty="0">
                <a:solidFill>
                  <a:schemeClr val="accent5">
                    <a:lumMod val="50000"/>
                  </a:schemeClr>
                </a:solidFill>
                <a:latin typeface="Nunito" panose="020B0604020202020204" charset="0"/>
              </a:rPr>
              <a:t> Details</a:t>
            </a:r>
          </a:p>
          <a:p>
            <a:pPr lvl="0" eaLnBrk="0" fontAlgn="base" hangingPunct="0">
              <a:spcBef>
                <a:spcPct val="0"/>
              </a:spcBef>
              <a:spcAft>
                <a:spcPct val="0"/>
              </a:spcAft>
              <a:buClrTx/>
            </a:pPr>
            <a:endParaRPr lang="en-US" sz="1800" b="1" dirty="0">
              <a:solidFill>
                <a:schemeClr val="accent5">
                  <a:lumMod val="50000"/>
                </a:schemeClr>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1800" b="1" dirty="0">
                <a:solidFill>
                  <a:schemeClr val="accent5">
                    <a:lumMod val="50000"/>
                  </a:schemeClr>
                </a:solidFill>
                <a:latin typeface="Nunito" panose="020B0604020202020204" charset="0"/>
              </a:rPr>
              <a:t>Network Architecture:</a:t>
            </a:r>
          </a:p>
          <a:p>
            <a:pPr lvl="0" eaLnBrk="0" fontAlgn="base" hangingPunct="0">
              <a:spcBef>
                <a:spcPct val="0"/>
              </a:spcBef>
              <a:spcAft>
                <a:spcPct val="0"/>
              </a:spcAft>
              <a:buClrTx/>
            </a:pPr>
            <a:endParaRPr lang="en-US" sz="1800" b="1" dirty="0">
              <a:solidFill>
                <a:schemeClr val="accent1"/>
              </a:solidFill>
              <a:latin typeface="Nunito" panose="020B0604020202020204" charset="0"/>
            </a:endParaRPr>
          </a:p>
          <a:p>
            <a:pPr lvl="0" eaLnBrk="0" fontAlgn="base" hangingPunct="0">
              <a:spcBef>
                <a:spcPct val="0"/>
              </a:spcBef>
              <a:spcAft>
                <a:spcPct val="0"/>
              </a:spcAft>
              <a:buClrTx/>
            </a:pPr>
            <a:r>
              <a:rPr lang="en-US" sz="1800" b="1" dirty="0">
                <a:solidFill>
                  <a:schemeClr val="accent1"/>
                </a:solidFill>
                <a:latin typeface="Nunito" panose="020B0604020202020204" charset="0"/>
              </a:rPr>
              <a:t>Input → FC (16 nodes) → FC (32 nodes)</a:t>
            </a:r>
          </a:p>
          <a:p>
            <a:pPr lvl="0" eaLnBrk="0" fontAlgn="base" hangingPunct="0">
              <a:spcBef>
                <a:spcPct val="0"/>
              </a:spcBef>
              <a:spcAft>
                <a:spcPct val="0"/>
              </a:spcAft>
              <a:buClrTx/>
            </a:pPr>
            <a:r>
              <a:rPr lang="en-US" sz="1800" b="1" dirty="0">
                <a:solidFill>
                  <a:schemeClr val="accent1"/>
                </a:solidFill>
                <a:latin typeface="Nunito" panose="020B0604020202020204" charset="0"/>
              </a:rPr>
              <a:t>→ Output</a:t>
            </a:r>
          </a:p>
          <a:p>
            <a:pPr lvl="0" eaLnBrk="0" fontAlgn="base" hangingPunct="0">
              <a:spcBef>
                <a:spcPct val="0"/>
              </a:spcBef>
              <a:spcAft>
                <a:spcPct val="0"/>
              </a:spcAft>
              <a:buClrTx/>
            </a:pPr>
            <a:r>
              <a:rPr lang="en-US" sz="1800" b="1" dirty="0">
                <a:solidFill>
                  <a:schemeClr val="accent1"/>
                </a:solidFill>
                <a:latin typeface="Nunito" panose="020B0604020202020204" charset="0"/>
              </a:rPr>
              <a:t>Activation: ReLU, Final Layer: </a:t>
            </a:r>
            <a:r>
              <a:rPr lang="en-US" sz="1800" b="1" dirty="0" err="1">
                <a:solidFill>
                  <a:schemeClr val="accent1"/>
                </a:solidFill>
                <a:latin typeface="Nunito" panose="020B0604020202020204" charset="0"/>
              </a:rPr>
              <a:t>SoftPlus</a:t>
            </a:r>
            <a:endParaRPr lang="en-US" sz="1800" b="1" dirty="0">
              <a:solidFill>
                <a:schemeClr val="accent1"/>
              </a:solidFill>
              <a:latin typeface="Nunito" panose="020B0604020202020204" charset="0"/>
            </a:endParaRPr>
          </a:p>
          <a:p>
            <a:pPr lvl="0" eaLnBrk="0" fontAlgn="base" hangingPunct="0">
              <a:spcBef>
                <a:spcPct val="0"/>
              </a:spcBef>
              <a:spcAft>
                <a:spcPct val="0"/>
              </a:spcAft>
              <a:buClrTx/>
            </a:pPr>
            <a:endParaRPr lang="en-US" sz="1800" b="1" dirty="0">
              <a:solidFill>
                <a:schemeClr val="accent5">
                  <a:lumMod val="50000"/>
                </a:schemeClr>
              </a:solidFill>
              <a:latin typeface="Nunito" panose="020B0604020202020204" charset="0"/>
            </a:endParaRPr>
          </a:p>
          <a:p>
            <a:pPr marL="285750" lvl="0" indent="-285750" eaLnBrk="0" fontAlgn="base" hangingPunct="0">
              <a:spcBef>
                <a:spcPct val="0"/>
              </a:spcBef>
              <a:spcAft>
                <a:spcPct val="0"/>
              </a:spcAft>
              <a:buClrTx/>
              <a:buFont typeface="Wingdings" panose="05000000000000000000" pitchFamily="2" charset="2"/>
              <a:buChar char="q"/>
            </a:pPr>
            <a:r>
              <a:rPr lang="en-US" sz="1800" b="1" dirty="0">
                <a:solidFill>
                  <a:schemeClr val="accent5">
                    <a:lumMod val="50000"/>
                  </a:schemeClr>
                </a:solidFill>
                <a:latin typeface="Nunito" panose="020B0604020202020204" charset="0"/>
              </a:rPr>
              <a:t>Training:</a:t>
            </a:r>
          </a:p>
          <a:p>
            <a:pPr lvl="0" eaLnBrk="0" fontAlgn="base" hangingPunct="0">
              <a:spcBef>
                <a:spcPct val="0"/>
              </a:spcBef>
              <a:spcAft>
                <a:spcPct val="0"/>
              </a:spcAft>
              <a:buClrTx/>
            </a:pPr>
            <a:endParaRPr lang="en-US" sz="1800" b="1" dirty="0">
              <a:solidFill>
                <a:schemeClr val="accent1"/>
              </a:solidFill>
              <a:latin typeface="Nunito" panose="020B0604020202020204" charset="0"/>
            </a:endParaRPr>
          </a:p>
          <a:p>
            <a:pPr lvl="0" eaLnBrk="0" fontAlgn="base" hangingPunct="0">
              <a:spcBef>
                <a:spcPct val="0"/>
              </a:spcBef>
              <a:spcAft>
                <a:spcPct val="0"/>
              </a:spcAft>
              <a:buClrTx/>
            </a:pPr>
            <a:r>
              <a:rPr lang="en-US" sz="1800" b="1" dirty="0">
                <a:solidFill>
                  <a:schemeClr val="accent1"/>
                </a:solidFill>
                <a:latin typeface="Nunito" panose="020B0604020202020204" charset="0"/>
              </a:rPr>
              <a:t>Loss Function: Mean Squared Error</a:t>
            </a:r>
          </a:p>
          <a:p>
            <a:pPr lvl="0" eaLnBrk="0" fontAlgn="base" hangingPunct="0">
              <a:spcBef>
                <a:spcPct val="0"/>
              </a:spcBef>
              <a:spcAft>
                <a:spcPct val="0"/>
              </a:spcAft>
              <a:buClrTx/>
            </a:pPr>
            <a:r>
              <a:rPr lang="en-US" sz="1800" b="1" dirty="0">
                <a:solidFill>
                  <a:schemeClr val="accent1"/>
                </a:solidFill>
                <a:latin typeface="Nunito" panose="020B0604020202020204" charset="0"/>
              </a:rPr>
              <a:t>Optimizer: Adam (Learning rate: 0.01)</a:t>
            </a:r>
          </a:p>
          <a:p>
            <a:pPr lvl="0" eaLnBrk="0" fontAlgn="base" hangingPunct="0">
              <a:spcBef>
                <a:spcPct val="0"/>
              </a:spcBef>
              <a:spcAft>
                <a:spcPct val="0"/>
              </a:spcAft>
              <a:buClrTx/>
            </a:pPr>
            <a:r>
              <a:rPr lang="en-US" sz="1800" b="1" dirty="0">
                <a:solidFill>
                  <a:schemeClr val="accent1"/>
                </a:solidFill>
                <a:latin typeface="Nunito" panose="020B0604020202020204" charset="0"/>
              </a:rPr>
              <a:t>Epochs: 1000 </a:t>
            </a:r>
          </a:p>
        </p:txBody>
      </p:sp>
      <p:pic>
        <p:nvPicPr>
          <p:cNvPr id="4" name="Picture 3"/>
          <p:cNvPicPr>
            <a:picLocks noChangeAspect="1"/>
          </p:cNvPicPr>
          <p:nvPr/>
        </p:nvPicPr>
        <p:blipFill>
          <a:blip r:embed="rId3"/>
          <a:stretch>
            <a:fillRect/>
          </a:stretch>
        </p:blipFill>
        <p:spPr>
          <a:xfrm>
            <a:off x="4835237" y="401781"/>
            <a:ext cx="3840956" cy="432261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7978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669570" y="396938"/>
            <a:ext cx="75057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accent2">
                    <a:lumMod val="50000"/>
                  </a:schemeClr>
                </a:solidFill>
              </a:rPr>
              <a:t>DATASET</a:t>
            </a:r>
            <a:endParaRPr sz="3600" b="1" dirty="0">
              <a:solidFill>
                <a:schemeClr val="accent2">
                  <a:lumMod val="50000"/>
                </a:schemeClr>
              </a:solidFill>
            </a:endParaRPr>
          </a:p>
        </p:txBody>
      </p:sp>
      <p:pic>
        <p:nvPicPr>
          <p:cNvPr id="143" name="Google Shape;143;p15"/>
          <p:cNvPicPr preferRelativeResize="0"/>
          <p:nvPr/>
        </p:nvPicPr>
        <p:blipFill>
          <a:blip r:embed="rId3">
            <a:alphaModFix/>
          </a:blip>
          <a:stretch>
            <a:fillRect/>
          </a:stretch>
        </p:blipFill>
        <p:spPr>
          <a:xfrm>
            <a:off x="759624" y="1148100"/>
            <a:ext cx="7850975" cy="3534736"/>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 name="Title 2"/>
          <p:cNvSpPr>
            <a:spLocks noGrp="1"/>
          </p:cNvSpPr>
          <p:nvPr>
            <p:ph type="title"/>
          </p:nvPr>
        </p:nvSpPr>
        <p:spPr>
          <a:xfrm>
            <a:off x="192665" y="211322"/>
            <a:ext cx="7505700" cy="954600"/>
          </a:xfrm>
        </p:spPr>
        <p:txBody>
          <a:bodyPr>
            <a:normAutofit/>
          </a:bodyPr>
          <a:lstStyle/>
          <a:p>
            <a:r>
              <a:rPr lang="en-IN" sz="4000" b="1" dirty="0">
                <a:solidFill>
                  <a:schemeClr val="accent2">
                    <a:lumMod val="50000"/>
                  </a:schemeClr>
                </a:solidFill>
              </a:rPr>
              <a:t>MODEL EVALUATION</a:t>
            </a:r>
            <a:endParaRPr lang="en-IN" sz="4400" b="1" dirty="0">
              <a:solidFill>
                <a:schemeClr val="accent2">
                  <a:lumMod val="50000"/>
                </a:schemeClr>
              </a:solidFill>
            </a:endParaRPr>
          </a:p>
        </p:txBody>
      </p:sp>
      <p:sp>
        <p:nvSpPr>
          <p:cNvPr id="4" name="Rectangle 1"/>
          <p:cNvSpPr>
            <a:spLocks noChangeArrowheads="1"/>
          </p:cNvSpPr>
          <p:nvPr/>
        </p:nvSpPr>
        <p:spPr bwMode="auto">
          <a:xfrm>
            <a:off x="255010" y="923743"/>
            <a:ext cx="862575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ClrTx/>
              <a:buFont typeface="Wingdings" panose="05000000000000000000" pitchFamily="2" charset="2"/>
              <a:buChar char="v"/>
            </a:pPr>
            <a:r>
              <a:rPr lang="en-US" sz="1800" b="1" dirty="0">
                <a:solidFill>
                  <a:schemeClr val="accent5">
                    <a:lumMod val="50000"/>
                  </a:schemeClr>
                </a:solidFill>
                <a:latin typeface="Arial" panose="020B0604020202020204" pitchFamily="34" charset="0"/>
              </a:rPr>
              <a:t>Root Mean Square Error (RMSE): 3.22 seconds</a:t>
            </a:r>
          </a:p>
          <a:p>
            <a:pPr marL="285750" lvl="0" indent="-285750" eaLnBrk="0" fontAlgn="base" hangingPunct="0">
              <a:spcBef>
                <a:spcPct val="0"/>
              </a:spcBef>
              <a:spcAft>
                <a:spcPct val="0"/>
              </a:spcAft>
              <a:buClrTx/>
              <a:buFont typeface="Wingdings" panose="05000000000000000000" pitchFamily="2" charset="2"/>
              <a:buChar char="v"/>
            </a:pPr>
            <a:r>
              <a:rPr lang="en-US" sz="1800" b="1" dirty="0">
                <a:solidFill>
                  <a:schemeClr val="accent5">
                    <a:lumMod val="50000"/>
                  </a:schemeClr>
                </a:solidFill>
                <a:latin typeface="Arial" panose="020B0604020202020204" pitchFamily="34" charset="0"/>
              </a:rPr>
              <a:t>R2 Score: 0.999</a:t>
            </a:r>
            <a:endParaRPr kumimoji="0" lang="en-US" sz="1800" b="0" i="0" u="none" strike="noStrike" cap="none" normalizeH="0" baseline="0" dirty="0">
              <a:ln>
                <a:noFill/>
              </a:ln>
              <a:solidFill>
                <a:schemeClr val="accent5">
                  <a:lumMod val="50000"/>
                </a:schemeClr>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516891" y="1704108"/>
            <a:ext cx="4304491" cy="304107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5036127" y="1704108"/>
            <a:ext cx="3512674" cy="304107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76888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3A79C-B48E-78EB-F868-C9F2383DC218}"/>
              </a:ext>
            </a:extLst>
          </p:cNvPr>
          <p:cNvSpPr>
            <a:spLocks noGrp="1"/>
          </p:cNvSpPr>
          <p:nvPr>
            <p:ph type="title"/>
          </p:nvPr>
        </p:nvSpPr>
        <p:spPr>
          <a:xfrm>
            <a:off x="819149" y="280605"/>
            <a:ext cx="7789591" cy="641229"/>
          </a:xfrm>
        </p:spPr>
        <p:txBody>
          <a:bodyPr>
            <a:normAutofit/>
          </a:bodyPr>
          <a:lstStyle/>
          <a:p>
            <a:r>
              <a:rPr lang="en-IN" dirty="0"/>
              <a:t>Dashboard for Non-Technical Stakeholders</a:t>
            </a:r>
          </a:p>
        </p:txBody>
      </p:sp>
      <p:pic>
        <p:nvPicPr>
          <p:cNvPr id="4" name="Picture 3">
            <a:extLst>
              <a:ext uri="{FF2B5EF4-FFF2-40B4-BE49-F238E27FC236}">
                <a16:creationId xmlns:a16="http://schemas.microsoft.com/office/drawing/2014/main" xmlns="" id="{1E7E3D3F-AF90-1F49-01E2-89AF182B9ACE}"/>
              </a:ext>
            </a:extLst>
          </p:cNvPr>
          <p:cNvPicPr>
            <a:picLocks noChangeAspect="1"/>
          </p:cNvPicPr>
          <p:nvPr/>
        </p:nvPicPr>
        <p:blipFill>
          <a:blip r:embed="rId2"/>
          <a:stretch>
            <a:fillRect/>
          </a:stretch>
        </p:blipFill>
        <p:spPr>
          <a:xfrm>
            <a:off x="248897" y="1003010"/>
            <a:ext cx="8646206" cy="3933263"/>
          </a:xfrm>
          <a:prstGeom prst="rect">
            <a:avLst/>
          </a:prstGeom>
        </p:spPr>
      </p:pic>
    </p:spTree>
    <p:extLst>
      <p:ext uri="{BB962C8B-B14F-4D97-AF65-F5344CB8AC3E}">
        <p14:creationId xmlns:p14="http://schemas.microsoft.com/office/powerpoint/2010/main" val="26058038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ACD9E1E-7F2B-F0C7-DA53-A6565A6E6A5F}"/>
              </a:ext>
            </a:extLst>
          </p:cNvPr>
          <p:cNvPicPr>
            <a:picLocks noChangeAspect="1"/>
          </p:cNvPicPr>
          <p:nvPr/>
        </p:nvPicPr>
        <p:blipFill>
          <a:blip r:embed="rId2"/>
          <a:stretch>
            <a:fillRect/>
          </a:stretch>
        </p:blipFill>
        <p:spPr>
          <a:xfrm>
            <a:off x="193288" y="1256879"/>
            <a:ext cx="8749990" cy="2629741"/>
          </a:xfrm>
          <a:prstGeom prst="rect">
            <a:avLst/>
          </a:prstGeom>
        </p:spPr>
      </p:pic>
    </p:spTree>
    <p:extLst>
      <p:ext uri="{BB962C8B-B14F-4D97-AF65-F5344CB8AC3E}">
        <p14:creationId xmlns:p14="http://schemas.microsoft.com/office/powerpoint/2010/main" val="41801596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88F8072-E3C7-3B23-70FD-0CCCD45924AC}"/>
              </a:ext>
            </a:extLst>
          </p:cNvPr>
          <p:cNvPicPr>
            <a:picLocks noChangeAspect="1"/>
          </p:cNvPicPr>
          <p:nvPr/>
        </p:nvPicPr>
        <p:blipFill>
          <a:blip r:embed="rId2"/>
          <a:stretch>
            <a:fillRect/>
          </a:stretch>
        </p:blipFill>
        <p:spPr>
          <a:xfrm>
            <a:off x="245734" y="468351"/>
            <a:ext cx="8697544" cy="4046192"/>
          </a:xfrm>
          <a:prstGeom prst="rect">
            <a:avLst/>
          </a:prstGeom>
        </p:spPr>
      </p:pic>
    </p:spTree>
    <p:extLst>
      <p:ext uri="{BB962C8B-B14F-4D97-AF65-F5344CB8AC3E}">
        <p14:creationId xmlns:p14="http://schemas.microsoft.com/office/powerpoint/2010/main" val="9739272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6" name="Image 0" descr="preencoded.png"/>
          <p:cNvPicPr>
            <a:picLocks noChangeAspect="1"/>
          </p:cNvPicPr>
          <p:nvPr/>
        </p:nvPicPr>
        <p:blipFill>
          <a:blip r:embed="rId3"/>
          <a:stretch>
            <a:fillRect/>
          </a:stretch>
        </p:blipFill>
        <p:spPr>
          <a:xfrm>
            <a:off x="191798" y="196996"/>
            <a:ext cx="3077875" cy="4747240"/>
          </a:xfrm>
          <a:prstGeom prst="rect">
            <a:avLst/>
          </a:prstGeom>
        </p:spPr>
      </p:pic>
      <p:sp>
        <p:nvSpPr>
          <p:cNvPr id="3" name="Title 2"/>
          <p:cNvSpPr>
            <a:spLocks noGrp="1"/>
          </p:cNvSpPr>
          <p:nvPr>
            <p:ph type="title"/>
          </p:nvPr>
        </p:nvSpPr>
        <p:spPr>
          <a:xfrm>
            <a:off x="3219883" y="196996"/>
            <a:ext cx="7505700" cy="954600"/>
          </a:xfrm>
        </p:spPr>
        <p:txBody>
          <a:bodyPr>
            <a:normAutofit/>
          </a:bodyPr>
          <a:lstStyle/>
          <a:p>
            <a:r>
              <a:rPr lang="en-US" sz="4000" b="1" dirty="0">
                <a:solidFill>
                  <a:schemeClr val="accent2">
                    <a:lumMod val="50000"/>
                  </a:schemeClr>
                </a:solidFill>
              </a:rPr>
              <a:t>FUTURE SCOPE</a:t>
            </a:r>
            <a:endParaRPr lang="en-IN" sz="4000" b="1" dirty="0">
              <a:solidFill>
                <a:schemeClr val="accent2">
                  <a:lumMod val="50000"/>
                </a:schemeClr>
              </a:solidFill>
            </a:endParaRPr>
          </a:p>
        </p:txBody>
      </p:sp>
      <p:sp>
        <p:nvSpPr>
          <p:cNvPr id="4" name="TextBox 3"/>
          <p:cNvSpPr txBox="1"/>
          <p:nvPr/>
        </p:nvSpPr>
        <p:spPr>
          <a:xfrm>
            <a:off x="3269673" y="885079"/>
            <a:ext cx="5597236" cy="3970318"/>
          </a:xfrm>
          <a:prstGeom prst="rect">
            <a:avLst/>
          </a:prstGeom>
          <a:noFill/>
        </p:spPr>
        <p:txBody>
          <a:bodyPr wrap="square" rtlCol="0">
            <a:spAutoFit/>
          </a:bodyPr>
          <a:lstStyle/>
          <a:p>
            <a:pPr algn="just"/>
            <a:r>
              <a:rPr lang="en-US" b="1" i="1" dirty="0">
                <a:latin typeface="Nunito" panose="020B0604020202020204" charset="0"/>
              </a:rPr>
              <a:t>Integration with Real-Time Systems:</a:t>
            </a:r>
          </a:p>
          <a:p>
            <a:pPr algn="just"/>
            <a:r>
              <a:rPr lang="en-US" dirty="0">
                <a:latin typeface="Nunito" panose="020B0604020202020204" charset="0"/>
              </a:rPr>
              <a:t>Implement the model in live incident response systems for real-time predictions. Continuously update the model with new data to improve accuracy and adapt to changing trends.</a:t>
            </a:r>
          </a:p>
          <a:p>
            <a:pPr algn="just"/>
            <a:endParaRPr lang="en-US" dirty="0">
              <a:latin typeface="Nunito" panose="020B0604020202020204" charset="0"/>
            </a:endParaRPr>
          </a:p>
          <a:p>
            <a:pPr algn="just"/>
            <a:r>
              <a:rPr lang="en-US" b="1" i="1" dirty="0">
                <a:latin typeface="Nunito" panose="020B0604020202020204" charset="0"/>
              </a:rPr>
              <a:t>Advanced Feature Engineering:</a:t>
            </a:r>
          </a:p>
          <a:p>
            <a:pPr algn="just"/>
            <a:r>
              <a:rPr lang="en-US" dirty="0">
                <a:latin typeface="Nunito" panose="020B0604020202020204" charset="0"/>
              </a:rPr>
              <a:t>Include additional features such as traffic conditions, weather data, and population density to enhance prediction accuracy. </a:t>
            </a:r>
          </a:p>
          <a:p>
            <a:pPr algn="just"/>
            <a:endParaRPr lang="en-US" dirty="0">
              <a:latin typeface="Nunito" panose="020B0604020202020204" charset="0"/>
            </a:endParaRPr>
          </a:p>
          <a:p>
            <a:pPr algn="just"/>
            <a:r>
              <a:rPr lang="en-US" b="1" i="1" dirty="0">
                <a:latin typeface="Nunito" panose="020B0604020202020204" charset="0"/>
              </a:rPr>
              <a:t>Explainable AI (XAI) Integration: </a:t>
            </a:r>
          </a:p>
          <a:p>
            <a:pPr algn="just"/>
            <a:r>
              <a:rPr lang="en-US" dirty="0">
                <a:latin typeface="Nunito" panose="020B0604020202020204" charset="0"/>
              </a:rPr>
              <a:t>Incorporate </a:t>
            </a:r>
            <a:r>
              <a:rPr lang="en-US" dirty="0" err="1">
                <a:latin typeface="Nunito" panose="020B0604020202020204" charset="0"/>
              </a:rPr>
              <a:t>explainability</a:t>
            </a:r>
            <a:r>
              <a:rPr lang="en-US" dirty="0">
                <a:latin typeface="Nunito" panose="020B0604020202020204" charset="0"/>
              </a:rPr>
              <a:t> tools (e.g., SHAP, LIME) to understand feature contributions.</a:t>
            </a:r>
          </a:p>
          <a:p>
            <a:pPr algn="just"/>
            <a:endParaRPr lang="en-US" dirty="0">
              <a:latin typeface="Nunito" panose="020B0604020202020204" charset="0"/>
            </a:endParaRPr>
          </a:p>
          <a:p>
            <a:pPr algn="just"/>
            <a:r>
              <a:rPr lang="en-US" b="1" i="1" dirty="0">
                <a:latin typeface="Nunito" panose="020B0604020202020204" charset="0"/>
              </a:rPr>
              <a:t>Model Optimization and Ensemble Learning:</a:t>
            </a:r>
          </a:p>
          <a:p>
            <a:pPr algn="just"/>
            <a:r>
              <a:rPr lang="en-US" dirty="0">
                <a:latin typeface="Nunito" panose="020B0604020202020204" charset="0"/>
              </a:rPr>
              <a:t>Explore ensemble models like Random Forest, Gradient Boosting, or hybrid approaches combining neural networks with traditional methods. Experiment with hyperparameter tuning using Bayesian optimization or grid search.</a:t>
            </a:r>
            <a:endParaRPr lang="en-IN" dirty="0">
              <a:latin typeface="Nunito" panose="020B0604020202020204" charset="0"/>
            </a:endParaRPr>
          </a:p>
        </p:txBody>
      </p:sp>
    </p:spTree>
    <p:extLst>
      <p:ext uri="{BB962C8B-B14F-4D97-AF65-F5344CB8AC3E}">
        <p14:creationId xmlns:p14="http://schemas.microsoft.com/office/powerpoint/2010/main" val="18155112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808029" y="1482864"/>
            <a:ext cx="7338443" cy="16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9600" dirty="0">
                <a:solidFill>
                  <a:srgbClr val="0C343D"/>
                </a:solidFill>
                <a:latin typeface="Lobster"/>
                <a:ea typeface="Lobster"/>
                <a:cs typeface="Lobster"/>
                <a:sym typeface="Lobster"/>
              </a:rPr>
              <a:t>THANK YOU</a:t>
            </a:r>
            <a:endParaRPr sz="9600" dirty="0">
              <a:solidFill>
                <a:srgbClr val="0C343D"/>
              </a:solidFill>
              <a:latin typeface="Lobster"/>
              <a:ea typeface="Lobster"/>
              <a:cs typeface="Lobster"/>
              <a:sym typeface="Lobste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273627" y="263709"/>
            <a:ext cx="8596745"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chemeClr val="accent2">
                    <a:lumMod val="50000"/>
                  </a:schemeClr>
                </a:solidFill>
                <a:highlight>
                  <a:srgbClr val="FFFFFF"/>
                </a:highlight>
              </a:rPr>
              <a:t>CATEGORICAL VARIABLES ANALYSIS</a:t>
            </a:r>
            <a:endParaRPr sz="6000" b="1" dirty="0">
              <a:solidFill>
                <a:schemeClr val="accent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21" y="900545"/>
            <a:ext cx="4051398" cy="397625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413" y="900545"/>
            <a:ext cx="3608588" cy="397625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273627" y="263709"/>
            <a:ext cx="8596745"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chemeClr val="accent2">
                    <a:lumMod val="50000"/>
                  </a:schemeClr>
                </a:solidFill>
                <a:highlight>
                  <a:srgbClr val="FFFFFF"/>
                </a:highlight>
              </a:rPr>
              <a:t>CATEGORICAL VARIABLES ANALYSIS</a:t>
            </a:r>
            <a:endParaRPr sz="6000" b="1" dirty="0">
              <a:solidFill>
                <a:schemeClr val="accent2">
                  <a:lumMod val="50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699" y="889208"/>
            <a:ext cx="3143214" cy="386982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018" y="889207"/>
            <a:ext cx="2800741" cy="386982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3299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465859" y="124351"/>
            <a:ext cx="8324850" cy="543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accent2">
                    <a:lumMod val="50000"/>
                  </a:schemeClr>
                </a:solidFill>
              </a:rPr>
              <a:t>DISTRIBUTIONS OF NUMERICAL COLUMNS</a:t>
            </a:r>
            <a:endParaRPr b="1" dirty="0">
              <a:solidFill>
                <a:schemeClr val="accent2">
                  <a:lumMod val="50000"/>
                </a:schemeClr>
              </a:solidFill>
            </a:endParaRPr>
          </a:p>
          <a:p>
            <a:pPr marL="0" lvl="0" indent="0" algn="l" rtl="0">
              <a:spcBef>
                <a:spcPts val="0"/>
              </a:spcBef>
              <a:spcAft>
                <a:spcPts val="0"/>
              </a:spcAft>
              <a:buNone/>
            </a:pPr>
            <a:endParaRPr dirty="0">
              <a:solidFill>
                <a:schemeClr val="accent2">
                  <a:lumMod val="50000"/>
                </a:schemeClr>
              </a:solidFill>
            </a:endParaRPr>
          </a:p>
        </p:txBody>
      </p:sp>
      <p:sp>
        <p:nvSpPr>
          <p:cNvPr id="155" name="Google Shape;155;p17"/>
          <p:cNvSpPr txBox="1">
            <a:spLocks noGrp="1"/>
          </p:cNvSpPr>
          <p:nvPr>
            <p:ph type="body" idx="1"/>
          </p:nvPr>
        </p:nvSpPr>
        <p:spPr>
          <a:xfrm>
            <a:off x="819150" y="1003075"/>
            <a:ext cx="7505700" cy="3607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6" name="Google Shape;156;p17"/>
          <p:cNvPicPr preferRelativeResize="0"/>
          <p:nvPr/>
        </p:nvPicPr>
        <p:blipFill>
          <a:blip r:embed="rId3">
            <a:alphaModFix/>
          </a:blip>
          <a:stretch>
            <a:fillRect/>
          </a:stretch>
        </p:blipFill>
        <p:spPr>
          <a:xfrm>
            <a:off x="623125" y="836775"/>
            <a:ext cx="7887048" cy="394352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364974" y="258150"/>
            <a:ext cx="8266407" cy="641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accent2">
                    <a:lumMod val="50000"/>
                  </a:schemeClr>
                </a:solidFill>
              </a:rPr>
              <a:t>DISTRIBUTIONS OF NUMERICAL COLUMNS</a:t>
            </a:r>
            <a:endParaRPr b="1" dirty="0">
              <a:solidFill>
                <a:schemeClr val="accent2">
                  <a:lumMod val="50000"/>
                </a:schemeClr>
              </a:solidFill>
            </a:endParaRPr>
          </a:p>
        </p:txBody>
      </p:sp>
      <p:sp>
        <p:nvSpPr>
          <p:cNvPr id="3" name="Text Placeholder 2"/>
          <p:cNvSpPr>
            <a:spLocks noGrp="1" noChangeArrowheads="1"/>
          </p:cNvSpPr>
          <p:nvPr>
            <p:ph type="body" idx="1"/>
          </p:nvPr>
        </p:nvSpPr>
        <p:spPr bwMode="auto">
          <a:xfrm>
            <a:off x="198718" y="839581"/>
            <a:ext cx="871668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lvl="0" indent="-171450" algn="just" eaLnBrk="0" fontAlgn="base" hangingPunct="0">
              <a:lnSpc>
                <a:spcPct val="100000"/>
              </a:lnSpc>
              <a:spcBef>
                <a:spcPct val="0"/>
              </a:spcBef>
              <a:spcAft>
                <a:spcPct val="0"/>
              </a:spcAft>
              <a:buClrTx/>
              <a:buSzTx/>
              <a:buFont typeface="Wingdings" panose="05000000000000000000" pitchFamily="2" charset="2"/>
              <a:buChar char="ü"/>
            </a:pPr>
            <a:r>
              <a:rPr lang="en-US" sz="1400" b="1" dirty="0">
                <a:solidFill>
                  <a:schemeClr val="bg2"/>
                </a:solidFill>
                <a:latin typeface="Arial Rounded MT Bold" panose="020F0704030504030204" pitchFamily="34" charset="0"/>
              </a:rPr>
              <a:t>The INITIAL_SEVERITY_LEVEL_CODE and FINAL_SEVERITY_LEVEL_CODE show a skewed distribution, with lower severity levels being more frequent.</a:t>
            </a:r>
          </a:p>
          <a:p>
            <a:pPr marL="0" lvl="0" indent="0" algn="just" eaLnBrk="0" fontAlgn="base" hangingPunct="0">
              <a:lnSpc>
                <a:spcPct val="100000"/>
              </a:lnSpc>
              <a:spcBef>
                <a:spcPct val="0"/>
              </a:spcBef>
              <a:spcAft>
                <a:spcPct val="0"/>
              </a:spcAft>
              <a:buClrTx/>
              <a:buSzTx/>
              <a:buNone/>
            </a:pPr>
            <a:endParaRPr lang="en-US" sz="1400" b="1" dirty="0">
              <a:solidFill>
                <a:schemeClr val="bg2"/>
              </a:solidFill>
              <a:latin typeface="Arial Rounded MT Bold" panose="020F0704030504030204" pitchFamily="34" charset="0"/>
            </a:endParaRPr>
          </a:p>
          <a:p>
            <a:pPr marL="171450" lvl="0" indent="-171450" algn="just" eaLnBrk="0" fontAlgn="base" hangingPunct="0">
              <a:lnSpc>
                <a:spcPct val="100000"/>
              </a:lnSpc>
              <a:spcBef>
                <a:spcPct val="0"/>
              </a:spcBef>
              <a:spcAft>
                <a:spcPct val="0"/>
              </a:spcAft>
              <a:buClrTx/>
              <a:buSzTx/>
              <a:buFont typeface="Wingdings" panose="05000000000000000000" pitchFamily="2" charset="2"/>
              <a:buChar char="ü"/>
            </a:pPr>
            <a:r>
              <a:rPr lang="en-US" sz="1400" b="1" dirty="0">
                <a:solidFill>
                  <a:schemeClr val="bg2"/>
                </a:solidFill>
                <a:latin typeface="Arial Rounded MT Bold" panose="020F0704030504030204" pitchFamily="34" charset="0"/>
              </a:rPr>
              <a:t>INCIDENT_RESPONSE_SECONDS_QY and DISPATCH_RESPONSE_SECONDS_QY indicate that most incidents and dispatch responses occur within shorter time frames. The distribution has a sharp peak near lower times and long tails, suggesting outliers or extreme cases.</a:t>
            </a:r>
          </a:p>
          <a:p>
            <a:pPr marL="0" lvl="0" indent="0" algn="just" eaLnBrk="0" fontAlgn="base" hangingPunct="0">
              <a:lnSpc>
                <a:spcPct val="100000"/>
              </a:lnSpc>
              <a:spcBef>
                <a:spcPct val="0"/>
              </a:spcBef>
              <a:spcAft>
                <a:spcPct val="0"/>
              </a:spcAft>
              <a:buClrTx/>
              <a:buSzTx/>
              <a:buNone/>
            </a:pPr>
            <a:endParaRPr lang="en-US" sz="1400" b="1" dirty="0">
              <a:solidFill>
                <a:schemeClr val="bg2"/>
              </a:solidFill>
              <a:latin typeface="Arial Rounded MT Bold" panose="020F0704030504030204" pitchFamily="34" charset="0"/>
            </a:endParaRPr>
          </a:p>
          <a:p>
            <a:pPr marL="171450" lvl="0" indent="-171450" algn="just" eaLnBrk="0" fontAlgn="base" hangingPunct="0">
              <a:lnSpc>
                <a:spcPct val="100000"/>
              </a:lnSpc>
              <a:spcBef>
                <a:spcPct val="0"/>
              </a:spcBef>
              <a:spcAft>
                <a:spcPct val="0"/>
              </a:spcAft>
              <a:buClrTx/>
              <a:buSzTx/>
              <a:buFont typeface="Wingdings" panose="05000000000000000000" pitchFamily="2" charset="2"/>
              <a:buChar char="ü"/>
            </a:pPr>
            <a:r>
              <a:rPr lang="en-US" sz="1400" b="1" dirty="0">
                <a:solidFill>
                  <a:schemeClr val="bg2"/>
                </a:solidFill>
                <a:latin typeface="Arial Rounded MT Bold" panose="020F0704030504030204" pitchFamily="34" charset="0"/>
              </a:rPr>
              <a:t>Certain ZIP codes appear prominently, indicating that specific areas may experience more incidents than others. For example, peaks around 10500, 11000, and 11500 stand out.</a:t>
            </a:r>
          </a:p>
          <a:p>
            <a:pPr marL="0" lvl="0" indent="0" algn="just" eaLnBrk="0" fontAlgn="base" hangingPunct="0">
              <a:lnSpc>
                <a:spcPct val="100000"/>
              </a:lnSpc>
              <a:spcBef>
                <a:spcPct val="0"/>
              </a:spcBef>
              <a:spcAft>
                <a:spcPct val="0"/>
              </a:spcAft>
              <a:buClrTx/>
              <a:buSzTx/>
              <a:buNone/>
            </a:pPr>
            <a:endParaRPr lang="en-US" sz="1400" b="1" dirty="0">
              <a:solidFill>
                <a:schemeClr val="bg2"/>
              </a:solidFill>
              <a:latin typeface="Arial Rounded MT Bold" panose="020F0704030504030204" pitchFamily="34" charset="0"/>
            </a:endParaRPr>
          </a:p>
          <a:p>
            <a:pPr marL="171450" lvl="0" indent="-171450" algn="just" eaLnBrk="0" fontAlgn="base" hangingPunct="0">
              <a:lnSpc>
                <a:spcPct val="100000"/>
              </a:lnSpc>
              <a:spcBef>
                <a:spcPct val="0"/>
              </a:spcBef>
              <a:spcAft>
                <a:spcPct val="0"/>
              </a:spcAft>
              <a:buClrTx/>
              <a:buSzTx/>
              <a:buFont typeface="Wingdings" panose="05000000000000000000" pitchFamily="2" charset="2"/>
              <a:buChar char="ü"/>
            </a:pPr>
            <a:r>
              <a:rPr lang="en-US" sz="1400" b="1" dirty="0">
                <a:solidFill>
                  <a:schemeClr val="bg2"/>
                </a:solidFill>
                <a:latin typeface="Arial Rounded MT Bold" panose="020F0704030504030204" pitchFamily="34" charset="0"/>
              </a:rPr>
              <a:t>The CITYCOUNCILDISTRICT distribution reveals variability in the number of incidents, with certain districts having a significantly higher frequency.</a:t>
            </a:r>
          </a:p>
          <a:p>
            <a:pPr marL="0" lvl="0" indent="0" algn="just" eaLnBrk="0" fontAlgn="base" hangingPunct="0">
              <a:lnSpc>
                <a:spcPct val="100000"/>
              </a:lnSpc>
              <a:spcBef>
                <a:spcPct val="0"/>
              </a:spcBef>
              <a:spcAft>
                <a:spcPct val="0"/>
              </a:spcAft>
              <a:buClrTx/>
              <a:buSzTx/>
              <a:buNone/>
            </a:pPr>
            <a:endParaRPr lang="en-US" sz="1400" b="1" dirty="0">
              <a:solidFill>
                <a:schemeClr val="bg2"/>
              </a:solidFill>
              <a:latin typeface="Arial Rounded MT Bold" panose="020F0704030504030204" pitchFamily="34" charset="0"/>
            </a:endParaRPr>
          </a:p>
          <a:p>
            <a:pPr marL="171450" lvl="0" indent="-171450" algn="just" eaLnBrk="0" fontAlgn="base" hangingPunct="0">
              <a:lnSpc>
                <a:spcPct val="100000"/>
              </a:lnSpc>
              <a:spcBef>
                <a:spcPct val="0"/>
              </a:spcBef>
              <a:spcAft>
                <a:spcPct val="0"/>
              </a:spcAft>
              <a:buClrTx/>
              <a:buSzTx/>
              <a:buFont typeface="Wingdings" panose="05000000000000000000" pitchFamily="2" charset="2"/>
              <a:buChar char="ü"/>
            </a:pPr>
            <a:r>
              <a:rPr lang="en-US" sz="1400" b="1" dirty="0">
                <a:solidFill>
                  <a:schemeClr val="bg2"/>
                </a:solidFill>
                <a:latin typeface="Arial Rounded MT Bold" panose="020F0704030504030204" pitchFamily="34" charset="0"/>
              </a:rPr>
              <a:t>COMMUNITYDISTRICT displays a clear imbalance, with specific districts such as 200 and 400 having a disproportionately higher number of incidents compared to others.</a:t>
            </a:r>
          </a:p>
          <a:p>
            <a:pPr marL="0" lvl="0" indent="0" algn="just" eaLnBrk="0" fontAlgn="base" hangingPunct="0">
              <a:lnSpc>
                <a:spcPct val="100000"/>
              </a:lnSpc>
              <a:spcBef>
                <a:spcPct val="0"/>
              </a:spcBef>
              <a:spcAft>
                <a:spcPct val="0"/>
              </a:spcAft>
              <a:buClrTx/>
              <a:buSzTx/>
              <a:buNone/>
            </a:pPr>
            <a:endParaRPr lang="en-US" sz="1400" b="1" dirty="0">
              <a:solidFill>
                <a:schemeClr val="bg2"/>
              </a:solidFill>
              <a:latin typeface="Arial Rounded MT Bold" panose="020F0704030504030204" pitchFamily="34" charset="0"/>
            </a:endParaRPr>
          </a:p>
          <a:p>
            <a:pPr marL="171450" lvl="0" indent="-171450" algn="just" eaLnBrk="0" fontAlgn="base" hangingPunct="0">
              <a:lnSpc>
                <a:spcPct val="100000"/>
              </a:lnSpc>
              <a:spcBef>
                <a:spcPct val="0"/>
              </a:spcBef>
              <a:spcAft>
                <a:spcPct val="0"/>
              </a:spcAft>
              <a:buClrTx/>
              <a:buSzTx/>
              <a:buFont typeface="Wingdings" panose="05000000000000000000" pitchFamily="2" charset="2"/>
              <a:buChar char="ü"/>
            </a:pPr>
            <a:r>
              <a:rPr lang="en-US" sz="1400" b="1" dirty="0">
                <a:solidFill>
                  <a:schemeClr val="bg2"/>
                </a:solidFill>
                <a:latin typeface="Arial Rounded MT Bold" panose="020F0704030504030204" pitchFamily="34" charset="0"/>
              </a:rPr>
              <a:t>The clustering seen in ZIP codes, precincts, and districts suggests that geographic or jurisdictional factors significantly influence incident distribution and response characteristics.</a:t>
            </a:r>
            <a:endParaRPr kumimoji="0" lang="en-US" sz="1400" b="0" i="0" u="none" strike="noStrike" cap="none" normalizeH="0" baseline="0" dirty="0">
              <a:ln>
                <a:noFill/>
              </a:ln>
              <a:solidFill>
                <a:schemeClr val="bg2"/>
              </a:solidFill>
              <a:effectLst/>
              <a:latin typeface="Arial Rounded MT Bold" panose="020F070403050403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4" name="Google Shape;174;p20"/>
          <p:cNvPicPr preferRelativeResize="0"/>
          <p:nvPr/>
        </p:nvPicPr>
        <p:blipFill>
          <a:blip r:embed="rId3">
            <a:alphaModFix/>
          </a:blip>
          <a:stretch>
            <a:fillRect/>
          </a:stretch>
        </p:blipFill>
        <p:spPr>
          <a:xfrm>
            <a:off x="269947" y="365185"/>
            <a:ext cx="4565289" cy="368034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167;p19"/>
          <p:cNvSpPr txBox="1">
            <a:spLocks/>
          </p:cNvSpPr>
          <p:nvPr/>
        </p:nvSpPr>
        <p:spPr>
          <a:xfrm>
            <a:off x="373855" y="4115685"/>
            <a:ext cx="7888800" cy="7479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b="1" dirty="0">
                <a:solidFill>
                  <a:schemeClr val="accent2">
                    <a:lumMod val="50000"/>
                  </a:schemeClr>
                </a:solidFill>
                <a:latin typeface="Nunito" panose="020B0604020202020204" charset="0"/>
              </a:rPr>
              <a:t>CORRELATION HEATMAP</a:t>
            </a:r>
          </a:p>
        </p:txBody>
      </p:sp>
      <p:sp>
        <p:nvSpPr>
          <p:cNvPr id="7" name="Text Placeholder 1"/>
          <p:cNvSpPr>
            <a:spLocks noGrp="1"/>
          </p:cNvSpPr>
          <p:nvPr>
            <p:ph type="body" idx="1"/>
          </p:nvPr>
        </p:nvSpPr>
        <p:spPr>
          <a:xfrm>
            <a:off x="4682838" y="1762010"/>
            <a:ext cx="4114800" cy="1882560"/>
          </a:xfrm>
        </p:spPr>
        <p:txBody>
          <a:bodyPr>
            <a:noAutofit/>
          </a:bodyPr>
          <a:lstStyle/>
          <a:p>
            <a:pPr marL="431800" indent="-285750" algn="just">
              <a:buFont typeface="Wingdings" panose="05000000000000000000" pitchFamily="2" charset="2"/>
              <a:buChar char="q"/>
            </a:pPr>
            <a:r>
              <a:rPr lang="en-US" sz="1400" dirty="0">
                <a:solidFill>
                  <a:schemeClr val="accent5">
                    <a:lumMod val="50000"/>
                  </a:schemeClr>
                </a:solidFill>
                <a:latin typeface="Arial Rounded MT Bold" panose="020F0704030504030204" pitchFamily="34" charset="0"/>
                <a:cs typeface="Times New Roman" panose="02020603050405020304" pitchFamily="18" charset="0"/>
              </a:rPr>
              <a:t>INITIAL_SEVERITY_LEVEL_CODE and FINAL_SEVERITY_LEVEL_CODE show a very high correlation (0.91), indicating that initial severity levels are closely related to the final outcomes.</a:t>
            </a:r>
          </a:p>
          <a:p>
            <a:pPr marL="431800" indent="-285750" algn="just">
              <a:buFont typeface="Wingdings" panose="05000000000000000000" pitchFamily="2" charset="2"/>
              <a:buChar char="q"/>
            </a:pPr>
            <a:endParaRPr lang="en-US" sz="1400" dirty="0">
              <a:solidFill>
                <a:schemeClr val="accent5">
                  <a:lumMod val="50000"/>
                </a:schemeClr>
              </a:solidFill>
              <a:latin typeface="Arial Rounded MT Bold" panose="020F0704030504030204" pitchFamily="34" charset="0"/>
              <a:cs typeface="Times New Roman" panose="02020603050405020304" pitchFamily="18" charset="0"/>
            </a:endParaRPr>
          </a:p>
          <a:p>
            <a:pPr marL="431800" indent="-285750" algn="just">
              <a:buFont typeface="Wingdings" panose="05000000000000000000" pitchFamily="2" charset="2"/>
              <a:buChar char="q"/>
            </a:pPr>
            <a:r>
              <a:rPr lang="en-US" sz="1400" dirty="0">
                <a:solidFill>
                  <a:schemeClr val="accent5">
                    <a:lumMod val="50000"/>
                  </a:schemeClr>
                </a:solidFill>
                <a:latin typeface="Arial Rounded MT Bold" panose="020F0704030504030204" pitchFamily="34" charset="0"/>
                <a:cs typeface="Times New Roman" panose="02020603050405020304" pitchFamily="18" charset="0"/>
              </a:rPr>
              <a:t>INCIDENT_RESPONSE_SECONDS_QY &amp; INCIDENT_TRAVEL_TM_SECONDS_QY exhibit a strong positive correlation (0.80), suggesting that incidents with longer response times also tend to have longer travel times.</a:t>
            </a:r>
          </a:p>
          <a:p>
            <a:pPr marL="431800" indent="-285750">
              <a:buFont typeface="Wingdings" panose="05000000000000000000" pitchFamily="2" charset="2"/>
              <a:buChar char="q"/>
            </a:pPr>
            <a:endParaRPr lang="en-US" sz="1400" dirty="0">
              <a:solidFill>
                <a:schemeClr val="accent5">
                  <a:lumMod val="50000"/>
                </a:schemeClr>
              </a:solidFill>
              <a:latin typeface="Arial Rounded MT Bold" panose="020F07040305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436200" y="267050"/>
            <a:ext cx="7888800" cy="74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b="1" dirty="0">
                <a:solidFill>
                  <a:schemeClr val="accent2">
                    <a:lumMod val="50000"/>
                  </a:schemeClr>
                </a:solidFill>
              </a:rPr>
              <a:t>CORRELATION HEATMAP</a:t>
            </a:r>
            <a:endParaRPr sz="3200" b="1" dirty="0">
              <a:solidFill>
                <a:schemeClr val="accent2">
                  <a:lumMod val="50000"/>
                </a:schemeClr>
              </a:solidFill>
            </a:endParaRPr>
          </a:p>
        </p:txBody>
      </p:sp>
      <p:pic>
        <p:nvPicPr>
          <p:cNvPr id="7" name="Picture 6"/>
          <p:cNvPicPr>
            <a:picLocks noChangeAspect="1"/>
          </p:cNvPicPr>
          <p:nvPr/>
        </p:nvPicPr>
        <p:blipFill>
          <a:blip r:embed="rId3"/>
          <a:stretch>
            <a:fillRect/>
          </a:stretch>
        </p:blipFill>
        <p:spPr>
          <a:xfrm>
            <a:off x="271338" y="829312"/>
            <a:ext cx="5310654" cy="39402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 Placeholder 1"/>
          <p:cNvSpPr>
            <a:spLocks noGrp="1"/>
          </p:cNvSpPr>
          <p:nvPr>
            <p:ph type="body" idx="1"/>
          </p:nvPr>
        </p:nvSpPr>
        <p:spPr>
          <a:xfrm>
            <a:off x="5424055" y="718475"/>
            <a:ext cx="3539836" cy="2448000"/>
          </a:xfrm>
        </p:spPr>
        <p:txBody>
          <a:bodyPr>
            <a:noAutofit/>
          </a:bodyPr>
          <a:lstStyle/>
          <a:p>
            <a:pPr algn="just">
              <a:buFont typeface="Wingdings" panose="05000000000000000000" pitchFamily="2" charset="2"/>
              <a:buChar char="q"/>
            </a:pPr>
            <a:r>
              <a:rPr lang="en-US" sz="1400" dirty="0">
                <a:solidFill>
                  <a:srgbClr val="002060"/>
                </a:solidFill>
                <a:latin typeface="Arial Rounded MT Bold" panose="020F0704030504030204" pitchFamily="34" charset="0"/>
                <a:cs typeface="Times New Roman" panose="02020603050405020304" pitchFamily="18" charset="0"/>
              </a:rPr>
              <a:t>ZIPCODE, POLICEPRECINCT, CITYCOUNCILDISTRICT, COMMUNITYDISTRICT, and COMMUNITYSCHOOLDISTRICT are highly correlated with each other (above 0.70), implying strong geographic overlaps or dependencies among these variables.</a:t>
            </a:r>
          </a:p>
          <a:p>
            <a:pPr marL="146050" indent="0" algn="just">
              <a:buNone/>
            </a:pPr>
            <a:endParaRPr lang="en-US" sz="1400" dirty="0">
              <a:solidFill>
                <a:srgbClr val="002060"/>
              </a:solidFill>
              <a:latin typeface="Arial Rounded MT Bold" panose="020F0704030504030204" pitchFamily="34" charset="0"/>
              <a:cs typeface="Times New Roman" panose="02020603050405020304" pitchFamily="18" charset="0"/>
            </a:endParaRPr>
          </a:p>
          <a:p>
            <a:pPr algn="just">
              <a:buFont typeface="Wingdings" panose="05000000000000000000" pitchFamily="2" charset="2"/>
              <a:buChar char="q"/>
            </a:pPr>
            <a:r>
              <a:rPr lang="en-US" sz="1400" dirty="0">
                <a:solidFill>
                  <a:srgbClr val="002060"/>
                </a:solidFill>
                <a:latin typeface="Arial Rounded MT Bold" panose="020F0704030504030204" pitchFamily="34" charset="0"/>
                <a:cs typeface="Times New Roman" panose="02020603050405020304" pitchFamily="18" charset="0"/>
              </a:rPr>
              <a:t>CONGRESSIONALDISTRICT shows a negative correlation with ZIPCODE (-0.64) and other location-based features, which may indicate differences in jurisdictional boundaries.</a:t>
            </a:r>
            <a:endParaRPr lang="en-IN" sz="1400" dirty="0">
              <a:solidFill>
                <a:srgbClr val="002060"/>
              </a:solidFill>
              <a:latin typeface="Arial Rounded MT Bold" panose="020F07040305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TotalTime>
  <Words>883</Words>
  <Application>Microsoft Office PowerPoint</Application>
  <PresentationFormat>On-screen Show (16:9)</PresentationFormat>
  <Paragraphs>134</Paragraphs>
  <Slides>35</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Calibri</vt:lpstr>
      <vt:lpstr>Times New Roman</vt:lpstr>
      <vt:lpstr>Lobster</vt:lpstr>
      <vt:lpstr>Arial Rounded MT Bold</vt:lpstr>
      <vt:lpstr>Georgia</vt:lpstr>
      <vt:lpstr>Nunito</vt:lpstr>
      <vt:lpstr>Arial</vt:lpstr>
      <vt:lpstr>Wingdings</vt:lpstr>
      <vt:lpstr>Shift</vt:lpstr>
      <vt:lpstr>ANALYZING EMS RESPONSE TIME</vt:lpstr>
      <vt:lpstr>INTRODUCTION</vt:lpstr>
      <vt:lpstr>DATASET</vt:lpstr>
      <vt:lpstr>CATEGORICAL VARIABLES ANALYSIS</vt:lpstr>
      <vt:lpstr>CATEGORICAL VARIABLES ANALYSIS</vt:lpstr>
      <vt:lpstr>DISTRIBUTIONS OF NUMERICAL COLUMNS </vt:lpstr>
      <vt:lpstr>DISTRIBUTIONS OF NUMERICAL COLUMNS</vt:lpstr>
      <vt:lpstr>PowerPoint Presentation</vt:lpstr>
      <vt:lpstr>CORRELATION HEATMAP</vt:lpstr>
      <vt:lpstr>FREQUENCY DISTRIBUTION OF RESPONSE TIMES </vt:lpstr>
      <vt:lpstr>The distribution is right-skewed, meaning there are many instances where the dispatch time is very short , but there are also some instances where it takes much longer.  This suggests that there might be some variability in dispatch times, possibly due to factors like call volume, staffing levels, or system issues. </vt:lpstr>
      <vt:lpstr>This distribution also appears to be right-skewed, with a long tail towards higher values. This indicates that while most transports are relatively quick, there are some cases where it takes significantly longer to get a patient to the hospital.  Factors like traffic conditions, distance to the hospital, and patient condition could contribute to this variation. </vt:lpstr>
      <vt:lpstr>GEOGRAPHICAL ANALYSIS</vt:lpstr>
      <vt:lpstr>TOP 10 DIFFERENT INCIDENT TYPES</vt:lpstr>
      <vt:lpstr>SEVERITY DISTRIBUTION</vt:lpstr>
      <vt:lpstr>TEMPORAL PATTERNS</vt:lpstr>
      <vt:lpstr>TEMPORAL PATTERNS</vt:lpstr>
      <vt:lpstr>TEMPORAL PATTERNS</vt:lpstr>
      <vt:lpstr>EXAMINE IF HIGHER-SEVERITY INCIDENTS TEND TO HAVE QUICKER RESPONSE TIMES </vt:lpstr>
      <vt:lpstr>Kernel Density Estimation (KDE) Plot</vt:lpstr>
      <vt:lpstr>Kernel Density Estimation (KDE) Plot</vt:lpstr>
      <vt:lpstr>BOXPLOTS FOR OUTLIER DETECTION </vt:lpstr>
      <vt:lpstr>SCATTER PLOT</vt:lpstr>
      <vt:lpstr>PowerPoint Presentation</vt:lpstr>
      <vt:lpstr>PowerPoint Presentation</vt:lpstr>
      <vt:lpstr>MODEL BUILDING</vt:lpstr>
      <vt:lpstr>MODEL BUILDING</vt:lpstr>
      <vt:lpstr>MODEL BUILDING</vt:lpstr>
      <vt:lpstr>MODEL BUILDING</vt:lpstr>
      <vt:lpstr>MODEL EVALUATION</vt:lpstr>
      <vt:lpstr>Dashboard for Non-Technical Stakeholders</vt:lpstr>
      <vt:lpstr>PowerPoint Presentation</vt:lpstr>
      <vt:lpstr>PowerPoint Presentation</vt:lpstr>
      <vt:lpstr>FUTURE SCOPE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EMS RESPONSE TIME</dc:title>
  <cp:lastModifiedBy>Microsoft account</cp:lastModifiedBy>
  <cp:revision>22</cp:revision>
  <dcterms:modified xsi:type="dcterms:W3CDTF">2024-12-05T01:58:52Z</dcterms:modified>
</cp:coreProperties>
</file>